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74" r:id="rId4"/>
    <p:sldId id="258" r:id="rId5"/>
    <p:sldId id="275" r:id="rId6"/>
    <p:sldId id="269" r:id="rId7"/>
    <p:sldId id="267" r:id="rId8"/>
    <p:sldId id="276" r:id="rId9"/>
    <p:sldId id="268" r:id="rId10"/>
    <p:sldId id="277" r:id="rId11"/>
    <p:sldId id="271" r:id="rId12"/>
    <p:sldId id="278" r:id="rId13"/>
    <p:sldId id="279" r:id="rId14"/>
    <p:sldId id="280" r:id="rId15"/>
    <p:sldId id="281" r:id="rId16"/>
    <p:sldId id="282" r:id="rId17"/>
    <p:sldId id="290" r:id="rId18"/>
    <p:sldId id="283" r:id="rId19"/>
    <p:sldId id="284" r:id="rId20"/>
    <p:sldId id="285" r:id="rId21"/>
    <p:sldId id="287" r:id="rId22"/>
    <p:sldId id="289" r:id="rId23"/>
    <p:sldId id="286" r:id="rId24"/>
    <p:sldId id="265" r:id="rId25"/>
    <p:sldId id="266" r:id="rId26"/>
  </p:sldIdLst>
  <p:sldSz cx="18288000" cy="10287000"/>
  <p:notesSz cx="6858000" cy="9144000"/>
  <p:embeddedFontLst>
    <p:embeddedFont>
      <p:font typeface="Nanum Square" panose="020B0600000101010101" charset="-127"/>
      <p:regular r:id="rId29"/>
    </p:embeddedFont>
    <p:embeddedFont>
      <p:font typeface="Nanum Square Bold" panose="020B0600000101010101" charset="-127"/>
      <p:regular r:id="rId30"/>
    </p:embeddedFont>
    <p:embeddedFont>
      <p:font typeface="TDTD와이즈굴림" panose="020B0600000101010101" charset="-127"/>
      <p:regular r:id="rId31"/>
    </p:embeddedFont>
    <p:embeddedFont>
      <p:font typeface="경기천년제목 Bold" panose="020B0600000101010101" charset="-127"/>
      <p:regular r:id="rId32"/>
    </p:embeddedFont>
    <p:embeddedFont>
      <p:font typeface="Consolas" panose="020B0609020204030204" pitchFamily="49" charset="0"/>
      <p:regular r:id="rId33"/>
      <p:bold r:id="rId34"/>
      <p:italic r:id="rId35"/>
      <p:boldItalic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16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2529" autoAdjust="0"/>
  </p:normalViewPr>
  <p:slideViewPr>
    <p:cSldViewPr>
      <p:cViewPr varScale="1">
        <p:scale>
          <a:sx n="39" d="100"/>
          <a:sy n="39" d="100"/>
        </p:scale>
        <p:origin x="94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19E0451-EDE8-01AA-AE2E-F9D969C0CE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C4F069-EC10-44FF-BC70-A33FFBA793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6AAB5C-A63F-446A-9000-8904FE789FC7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748BA1-79CB-3A7A-24D0-3230E075EE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611645-6827-19F8-97FE-D52E6E6334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6DE5D7-63CC-416C-AA29-EA4151D23A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0669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020970-43EA-4201-A098-7FF9E1BD3D7A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FFBD53-A75B-4581-A273-880C374ADC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1080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03983-B837-4709-9069-18F1DB07D2ED}" type="datetime1">
              <a:rPr lang="en-US" altLang="ko-KR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0454-F141-4ACE-9A47-9DB527CCA212}" type="datetime1">
              <a:rPr lang="en-US" altLang="ko-KR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279D4-A749-423F-BE33-59E7B6D6D4D6}" type="datetime1">
              <a:rPr lang="en-US" altLang="ko-KR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49EE2-7297-4725-97AE-4ED7B19FCC8A}" type="datetime1">
              <a:rPr lang="en-US" altLang="ko-KR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3E10B-F118-464B-B4E6-12C5AB246373}" type="datetime1">
              <a:rPr lang="en-US" altLang="ko-KR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42DD3-532D-4429-8D4B-3F35F0C0C8C9}" type="datetime1">
              <a:rPr lang="en-US" altLang="ko-KR" smtClean="0"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5E6AF-024E-4D3F-9124-A6C0069E8642}" type="datetime1">
              <a:rPr lang="en-US" altLang="ko-KR" smtClean="0"/>
              <a:t>12/1/2024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7AC4-90D6-4D0D-BE4D-8E64B086BBC9}" type="datetime1">
              <a:rPr lang="en-US" altLang="ko-KR" smtClean="0"/>
              <a:t>12/1/2024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DCDDF-FAF4-4877-A97E-852B6446E898}" type="datetime1">
              <a:rPr lang="en-US" altLang="ko-KR" smtClean="0"/>
              <a:t>12/1/2024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F80AF-360F-4B35-A9B0-CA7DF53305F4}" type="datetime1">
              <a:rPr lang="en-US" altLang="ko-KR" smtClean="0"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EEED0-393F-4051-B858-28BAB39994AE}" type="datetime1">
              <a:rPr lang="en-US" altLang="ko-KR" smtClean="0"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558F6-6185-4888-9752-EEAF009176AC}" type="datetime1">
              <a:rPr lang="en-US" altLang="ko-KR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desexplorer.blogspot.com/2017/07/dc-motor-interfacing-with-8051-codesexplorer.html" TargetMode="External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04585" y="2859160"/>
            <a:ext cx="10287000" cy="4090661"/>
            <a:chOff x="0" y="209550"/>
            <a:chExt cx="13716000" cy="5454214"/>
          </a:xfrm>
        </p:grpSpPr>
        <p:sp>
          <p:nvSpPr>
            <p:cNvPr id="3" name="TextBox 3"/>
            <p:cNvSpPr txBox="1"/>
            <p:nvPr/>
          </p:nvSpPr>
          <p:spPr>
            <a:xfrm>
              <a:off x="0" y="209550"/>
              <a:ext cx="13716000" cy="3804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999"/>
                </a:lnSpc>
              </a:pPr>
              <a:r>
                <a:rPr lang="en-US" sz="10999" dirty="0">
                  <a:solidFill>
                    <a:srgbClr val="2F1693"/>
                  </a:solidFill>
                  <a:latin typeface="TDTD와이즈굴림"/>
                  <a:ea typeface="TDTD와이즈굴림"/>
                  <a:cs typeface="TDTD와이즈굴림"/>
                  <a:sym typeface="TDTD와이즈굴림"/>
                </a:rPr>
                <a:t>PROJECT</a:t>
              </a:r>
            </a:p>
            <a:p>
              <a:pPr algn="ctr">
                <a:lnSpc>
                  <a:spcPts val="10999"/>
                </a:lnSpc>
              </a:pPr>
              <a:r>
                <a:rPr lang="en-US" sz="10999" dirty="0">
                  <a:solidFill>
                    <a:srgbClr val="2F1693"/>
                  </a:solidFill>
                  <a:latin typeface="TDTD와이즈굴림"/>
                  <a:ea typeface="TDTD와이즈굴림"/>
                  <a:cs typeface="TDTD와이즈굴림"/>
                  <a:sym typeface="TDTD와이즈굴림"/>
                </a:rPr>
                <a:t>RESULT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796788" y="4802588"/>
              <a:ext cx="8122425" cy="8611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6000" b="1" dirty="0">
                  <a:solidFill>
                    <a:srgbClr val="2B2B2B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3</a:t>
              </a:r>
              <a:r>
                <a:rPr lang="ko-KR" altLang="en-US" sz="6000" b="1" dirty="0">
                  <a:solidFill>
                    <a:srgbClr val="2B2B2B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조</a:t>
              </a:r>
              <a:endParaRPr lang="en-US" sz="6000" b="1" dirty="0">
                <a:solidFill>
                  <a:srgbClr val="2B2B2B"/>
                </a:solidFill>
                <a:latin typeface="Nanum Square"/>
                <a:ea typeface="Nanum Square"/>
                <a:cs typeface="Nanum Square"/>
                <a:sym typeface="Nanum Square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098091" y="8473644"/>
            <a:ext cx="6091819" cy="35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ko-KR" altLang="en-US" sz="2100" b="1" dirty="0">
                <a:solidFill>
                  <a:srgbClr val="2F1693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팀원 </a:t>
            </a:r>
            <a:r>
              <a:rPr lang="en-US" altLang="ko-KR" sz="2100" b="1" dirty="0">
                <a:solidFill>
                  <a:srgbClr val="2F1693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: </a:t>
            </a:r>
            <a:r>
              <a:rPr lang="ko-KR" altLang="en-US" sz="2100" b="1" dirty="0">
                <a:solidFill>
                  <a:srgbClr val="2F1693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김원</a:t>
            </a:r>
            <a:r>
              <a:rPr lang="en-US" altLang="ko-KR" sz="2100" b="1" dirty="0">
                <a:solidFill>
                  <a:srgbClr val="2F1693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, </a:t>
            </a:r>
            <a:r>
              <a:rPr lang="ko-KR" altLang="en-US" sz="2100" b="1" dirty="0" err="1">
                <a:solidFill>
                  <a:srgbClr val="2F1693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양승지</a:t>
            </a:r>
            <a:endParaRPr lang="en-US" sz="2100" b="1" dirty="0">
              <a:solidFill>
                <a:srgbClr val="2F1693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79AD06-B76A-2AD8-737C-E84230F07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9921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F2A87-503C-CE0E-57D1-AD51CB9DF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906BEFFB-FF1D-3F49-65E8-AAF9D043B404}"/>
              </a:ext>
            </a:extLst>
          </p:cNvPr>
          <p:cNvSpPr txBox="1"/>
          <p:nvPr/>
        </p:nvSpPr>
        <p:spPr>
          <a:xfrm>
            <a:off x="6457950" y="4621081"/>
            <a:ext cx="5372100" cy="1044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514"/>
              </a:lnSpc>
            </a:pPr>
            <a:r>
              <a:rPr lang="en-US" altLang="ko-KR" sz="6499" dirty="0">
                <a:solidFill>
                  <a:srgbClr val="2F1693"/>
                </a:solidFill>
                <a:latin typeface="TDTD와이즈굴림"/>
                <a:ea typeface="TDTD와이즈굴림"/>
                <a:cs typeface="TDTD와이즈굴림"/>
                <a:sym typeface="TDTD와이즈굴림"/>
              </a:rPr>
              <a:t>IV. RESULT</a:t>
            </a:r>
            <a:endParaRPr lang="en-US" sz="6499" dirty="0">
              <a:solidFill>
                <a:srgbClr val="2F1693"/>
              </a:solidFill>
              <a:latin typeface="TDTD와이즈굴림"/>
              <a:ea typeface="TDTD와이즈굴림"/>
              <a:cs typeface="TDTD와이즈굴림"/>
              <a:sym typeface="TDTD와이즈굴림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0D2138-D2C8-52E0-253F-9007B325A94D}"/>
              </a:ext>
            </a:extLst>
          </p:cNvPr>
          <p:cNvSpPr txBox="1"/>
          <p:nvPr/>
        </p:nvSpPr>
        <p:spPr>
          <a:xfrm>
            <a:off x="6858000" y="6057900"/>
            <a:ext cx="5372100" cy="3253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/>
              <a:t>회로도</a:t>
            </a:r>
            <a:endParaRPr lang="en-US" altLang="ko-KR" sz="2800" b="1" dirty="0"/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/>
              <a:t>코드</a:t>
            </a:r>
            <a:endParaRPr lang="en-US" altLang="ko-KR" sz="2800" b="1" dirty="0"/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/>
              <a:t>작동</a:t>
            </a:r>
            <a:endParaRPr lang="en-US" altLang="ko-KR" sz="2800" b="1" dirty="0"/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/>
              <a:t>고장탐구</a:t>
            </a:r>
            <a:endParaRPr lang="en-US" altLang="ko-KR" sz="2800" b="1" dirty="0"/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/>
              <a:t>계획 및 고찰</a:t>
            </a:r>
            <a:endParaRPr lang="en-US" altLang="ko-KR" sz="2800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27A741-10A5-CC69-EC1C-1139DA69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32629" y="989466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288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DA31F-CB7B-CD8E-E37F-519059E5B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6FCCFB12-4B47-3DFC-F41D-06D07B8D6368}"/>
              </a:ext>
            </a:extLst>
          </p:cNvPr>
          <p:cNvSpPr txBox="1"/>
          <p:nvPr/>
        </p:nvSpPr>
        <p:spPr>
          <a:xfrm>
            <a:off x="789043" y="347536"/>
            <a:ext cx="871156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3"/>
              </a:lnSpc>
            </a:pPr>
            <a:r>
              <a:rPr lang="en-US" sz="63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IV. RESULT / </a:t>
            </a:r>
            <a:r>
              <a:rPr lang="ko-KR" altLang="en-US" sz="63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회로도</a:t>
            </a:r>
            <a:endParaRPr lang="en-US" sz="6300" b="1" dirty="0">
              <a:solidFill>
                <a:srgbClr val="2F1693"/>
              </a:solidFill>
              <a:latin typeface="경기천년제목 Bold"/>
              <a:ea typeface="경기천년제목 Bold"/>
              <a:cs typeface="경기천년제목 Bold"/>
              <a:sym typeface="경기천년제목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E4BC41-F99B-21B0-A9EF-5388426D8922}"/>
              </a:ext>
            </a:extLst>
          </p:cNvPr>
          <p:cNvSpPr txBox="1"/>
          <p:nvPr/>
        </p:nvSpPr>
        <p:spPr>
          <a:xfrm>
            <a:off x="789043" y="1245218"/>
            <a:ext cx="1315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회로도</a:t>
            </a:r>
            <a:r>
              <a:rPr lang="en-US" altLang="ko-KR" sz="3200" dirty="0"/>
              <a:t> </a:t>
            </a:r>
            <a:endParaRPr lang="ko-KR" altLang="en-US" sz="3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D8E070-1891-86E7-7101-594DA2973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30" y="1245218"/>
            <a:ext cx="14883389" cy="8949536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A5651A-C4AC-354D-7EF4-4CB3EF4BD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9921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014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CC842-3E7B-C5B1-CD68-53116E9AD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663F0C79-966A-B351-B8EF-78E2BFD9C67E}"/>
              </a:ext>
            </a:extLst>
          </p:cNvPr>
          <p:cNvSpPr txBox="1"/>
          <p:nvPr/>
        </p:nvSpPr>
        <p:spPr>
          <a:xfrm>
            <a:off x="789043" y="347536"/>
            <a:ext cx="871156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3"/>
              </a:lnSpc>
            </a:pPr>
            <a:r>
              <a:rPr lang="en-US" sz="63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IV. RESULT / </a:t>
            </a:r>
            <a:r>
              <a:rPr lang="ko-KR" altLang="en-US" sz="63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코드</a:t>
            </a:r>
            <a:endParaRPr lang="en-US" sz="6300" b="1" dirty="0">
              <a:solidFill>
                <a:srgbClr val="2F1693"/>
              </a:solidFill>
              <a:latin typeface="경기천년제목 Bold"/>
              <a:ea typeface="경기천년제목 Bold"/>
              <a:cs typeface="경기천년제목 Bold"/>
              <a:sym typeface="경기천년제목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A7509F-E1A4-DB41-0687-86B3ABEC9ECA}"/>
              </a:ext>
            </a:extLst>
          </p:cNvPr>
          <p:cNvSpPr txBox="1"/>
          <p:nvPr/>
        </p:nvSpPr>
        <p:spPr>
          <a:xfrm>
            <a:off x="789043" y="1245218"/>
            <a:ext cx="1315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코드 </a:t>
            </a:r>
            <a:r>
              <a:rPr lang="en-US" altLang="ko-KR" sz="3200" dirty="0"/>
              <a:t>( 1 / 5 )</a:t>
            </a:r>
            <a:endParaRPr lang="ko-KR" alt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12C94E-6D12-EC65-C5E2-59272A0B1914}"/>
              </a:ext>
            </a:extLst>
          </p:cNvPr>
          <p:cNvSpPr txBox="1"/>
          <p:nvPr/>
        </p:nvSpPr>
        <p:spPr>
          <a:xfrm>
            <a:off x="789042" y="2400300"/>
            <a:ext cx="16660757" cy="62478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#define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i="1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F_CPU</a:t>
            </a:r>
            <a:r>
              <a:rPr lang="en-US" altLang="ko-KR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16000000L</a:t>
            </a:r>
          </a:p>
          <a:p>
            <a:r>
              <a:rPr lang="en-US" altLang="ko-KR" sz="2000" i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altLang="ko-KR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2000" i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avr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altLang="ko-KR" sz="2000" i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io.h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2000" i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altLang="ko-KR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&lt;util/</a:t>
            </a:r>
            <a:r>
              <a:rPr lang="en-US" altLang="ko-KR" sz="2000" i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delay.h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endParaRPr lang="ko-KR" altLang="en-US" sz="2000" i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ko-KR" alt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함수 미리 선언</a:t>
            </a:r>
            <a:endParaRPr lang="ko-KR" altLang="en-US" sz="2000" i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i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i="0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init_adc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2000" i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unsigned</a:t>
            </a:r>
            <a:r>
              <a:rPr lang="en-US" altLang="ko-KR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i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short</a:t>
            </a:r>
            <a:r>
              <a:rPr lang="en-US" altLang="ko-KR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i="0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read_adc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2000" i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unsigned</a:t>
            </a:r>
            <a:r>
              <a:rPr lang="en-US" altLang="ko-KR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i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altLang="ko-KR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i="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channel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000" i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unsigned</a:t>
            </a:r>
            <a:r>
              <a:rPr lang="en-US" altLang="ko-KR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i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short</a:t>
            </a:r>
            <a:r>
              <a:rPr lang="en-US" altLang="ko-KR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i="0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smooth_adc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2000" i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unsigned</a:t>
            </a:r>
            <a:r>
              <a:rPr lang="en-US" altLang="ko-KR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i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altLang="ko-KR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i="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channel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000" i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i="0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pwm_init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2000" i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i="0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init_uart0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2000" i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i="0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putchar0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2000" i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altLang="ko-KR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i="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000" i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i="0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puts0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2000" i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altLang="ko-KR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altLang="ko-KR" sz="2000" i="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ps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ko-KR" altLang="en-US" sz="2000" i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i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i="0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motor_init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// Timer/Counter0 </a:t>
            </a:r>
            <a:r>
              <a:rPr lang="ko-KR" alt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설정 </a:t>
            </a:r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ko-KR" alt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모터 </a:t>
            </a:r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A)/</a:t>
            </a:r>
            <a:endParaRPr lang="en-US" altLang="ko-KR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TCCR0</a:t>
            </a:r>
            <a:r>
              <a:rPr lang="ko-KR" alt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</a:t>
            </a:r>
            <a:r>
              <a:rPr lang="ko-KR" alt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ko-KR" alt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WGM00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ko-KR" alt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</a:t>
            </a:r>
            <a:r>
              <a:rPr lang="ko-KR" alt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</a:t>
            </a:r>
            <a:r>
              <a:rPr lang="ko-KR" alt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ko-KR" alt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WGM01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ko-KR" alt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</a:t>
            </a:r>
            <a:r>
              <a:rPr lang="ko-KR" alt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</a:t>
            </a:r>
            <a:r>
              <a:rPr lang="ko-KR" alt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ko-KR" alt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COM01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ko-KR" alt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</a:t>
            </a:r>
            <a:r>
              <a:rPr lang="ko-KR" alt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</a:t>
            </a:r>
            <a:r>
              <a:rPr lang="ko-KR" alt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ko-KR" alt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CS02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r>
              <a:rPr lang="ko-KR" alt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Fast PWM, </a:t>
            </a:r>
            <a:r>
              <a:rPr lang="ko-KR" altLang="en-US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비반전</a:t>
            </a:r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분주비</a:t>
            </a:r>
            <a:r>
              <a:rPr lang="ko-KR" alt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64</a:t>
            </a:r>
            <a:endParaRPr lang="ko-KR" alt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// Timer/Counter2 </a:t>
            </a:r>
            <a:r>
              <a:rPr lang="ko-KR" alt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설정 </a:t>
            </a:r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ko-KR" alt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모터 </a:t>
            </a:r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B)</a:t>
            </a:r>
            <a:endParaRPr lang="en-US" altLang="ko-KR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TCCR2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WGM20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WGM21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COM21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CS21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CS20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Fast PWM, </a:t>
            </a:r>
            <a:r>
              <a:rPr lang="ko-KR" altLang="en-US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비반전</a:t>
            </a:r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분주비</a:t>
            </a:r>
            <a:r>
              <a:rPr lang="ko-KR" alt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64</a:t>
            </a:r>
          </a:p>
          <a:p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altLang="ko-KR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1407FD-5347-73F3-670F-D5ACB65F8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9921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747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526B7-EC56-5572-21FC-74A97D792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DAE0BCEE-01DC-5A4E-7E08-6DB6A4C861B8}"/>
              </a:ext>
            </a:extLst>
          </p:cNvPr>
          <p:cNvSpPr txBox="1"/>
          <p:nvPr/>
        </p:nvSpPr>
        <p:spPr>
          <a:xfrm>
            <a:off x="789043" y="347536"/>
            <a:ext cx="871156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3"/>
              </a:lnSpc>
            </a:pPr>
            <a:r>
              <a:rPr lang="en-US" sz="63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IV. RESULT / </a:t>
            </a:r>
            <a:r>
              <a:rPr lang="ko-KR" altLang="en-US" sz="63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코드</a:t>
            </a:r>
            <a:endParaRPr lang="en-US" sz="6300" b="1" dirty="0">
              <a:solidFill>
                <a:srgbClr val="2F1693"/>
              </a:solidFill>
              <a:latin typeface="경기천년제목 Bold"/>
              <a:ea typeface="경기천년제목 Bold"/>
              <a:cs typeface="경기천년제목 Bold"/>
              <a:sym typeface="경기천년제목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75A78D-02F4-BDE6-D23E-28238BABB2E2}"/>
              </a:ext>
            </a:extLst>
          </p:cNvPr>
          <p:cNvSpPr txBox="1"/>
          <p:nvPr/>
        </p:nvSpPr>
        <p:spPr>
          <a:xfrm>
            <a:off x="789043" y="1245218"/>
            <a:ext cx="1315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코드 </a:t>
            </a:r>
            <a:r>
              <a:rPr lang="en-US" altLang="ko-KR" sz="3200" dirty="0"/>
              <a:t>( 2 / 5 )</a:t>
            </a:r>
            <a:endParaRPr lang="ko-KR" alt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D3B34D-05DA-2810-FAF6-5DDAB82FFA16}"/>
              </a:ext>
            </a:extLst>
          </p:cNvPr>
          <p:cNvSpPr txBox="1"/>
          <p:nvPr/>
        </p:nvSpPr>
        <p:spPr>
          <a:xfrm>
            <a:off x="789042" y="2019300"/>
            <a:ext cx="16508358" cy="77559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20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DDRF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=0x00; </a:t>
            </a:r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F port </a:t>
            </a:r>
            <a:r>
              <a:rPr lang="ko-KR" alt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모두 입력으로 설정</a:t>
            </a:r>
            <a:endParaRPr lang="en-US" altLang="ko-KR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DDRA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=0xff; </a:t>
            </a:r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A port </a:t>
            </a:r>
            <a:r>
              <a:rPr lang="ko-KR" alt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모두 출력으로 설정</a:t>
            </a:r>
            <a:endParaRPr lang="en-US" altLang="ko-KR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DDRB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=0xff; </a:t>
            </a:r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B port </a:t>
            </a:r>
            <a:r>
              <a:rPr lang="ko-KR" alt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모두 출력으로 설정</a:t>
            </a:r>
            <a:endParaRPr lang="en-US" altLang="ko-KR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altLang="ko-KR" sz="2000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motor_init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 </a:t>
            </a:r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//motor </a:t>
            </a:r>
            <a:r>
              <a:rPr lang="ko-KR" alt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초기화</a:t>
            </a:r>
            <a:endParaRPr lang="en-US" altLang="ko-KR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altLang="ko-KR" sz="2000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init_adc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 </a:t>
            </a:r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//ADC </a:t>
            </a:r>
            <a:r>
              <a:rPr lang="ko-KR" alt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초기화</a:t>
            </a:r>
            <a:endParaRPr lang="en-US" altLang="ko-KR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init_uart0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 </a:t>
            </a:r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altLang="ko-KR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urat</a:t>
            </a:r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ko-KR" alt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초기화</a:t>
            </a:r>
            <a:endParaRPr lang="en-US" altLang="ko-KR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PORTB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=0x95;</a:t>
            </a:r>
            <a:r>
              <a:rPr lang="ko-KR" alt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ko-KR" alt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모터의 </a:t>
            </a:r>
            <a:r>
              <a:rPr lang="ko-KR" altLang="en-US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정방향</a:t>
            </a:r>
            <a:r>
              <a:rPr lang="ko-KR" alt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출력 </a:t>
            </a:r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(1001 0101) IN1(PB0) : 1, IN2 : 0, IN3 : 1, IN4 : 0, ENA : 1, ENB : 1</a:t>
            </a:r>
            <a:endParaRPr lang="ko-KR" alt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altLang="ko-KR" sz="20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char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debug_buffer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[50];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altLang="ko-KR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adc</a:t>
            </a:r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ko-KR" alt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평균값 확인 및 디버깅용 버퍼</a:t>
            </a:r>
            <a:endParaRPr lang="ko-KR" alt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while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(1)</a:t>
            </a:r>
          </a:p>
          <a:p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{</a:t>
            </a:r>
          </a:p>
          <a:p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unsigned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short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value1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smooth_adc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(0);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ADC </a:t>
            </a:r>
            <a:r>
              <a:rPr lang="ko-KR" alt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채널 </a:t>
            </a:r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 </a:t>
            </a:r>
            <a:r>
              <a:rPr lang="ko-KR" alt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평균값 읽기</a:t>
            </a:r>
            <a:endParaRPr lang="ko-KR" alt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unsigned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short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value2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smooth_adc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(1);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ADC </a:t>
            </a:r>
            <a:r>
              <a:rPr lang="ko-KR" alt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채널 </a:t>
            </a:r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 </a:t>
            </a:r>
            <a:r>
              <a:rPr lang="ko-KR" alt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평균값 읽기</a:t>
            </a:r>
            <a:endParaRPr lang="ko-KR" alt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ko-KR" alt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i="1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sprint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2000" i="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debug_buffer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altLang="ko-KR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＂</a:t>
            </a:r>
            <a:r>
              <a:rPr lang="ko-KR" altLang="en-US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오른쪽센서</a:t>
            </a:r>
            <a:r>
              <a:rPr lang="en-US" altLang="ko-KR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%d, </a:t>
            </a:r>
            <a:r>
              <a:rPr lang="ko-KR" alt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왼쪽센서</a:t>
            </a:r>
            <a:r>
              <a:rPr lang="en-US" altLang="ko-KR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%d\r\n＂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altLang="ko-KR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i="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value1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altLang="ko-KR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i="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value2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000" i="0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puts0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2000" i="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debug_buffer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000" i="1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_</a:t>
            </a:r>
            <a:r>
              <a:rPr lang="en-US" altLang="ko-KR" sz="2000" i="1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(100);</a:t>
            </a:r>
          </a:p>
          <a:p>
            <a:endParaRPr lang="en-US" altLang="ko-KR" sz="2000" i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ko-KR" alt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이론상 </a:t>
            </a:r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OCR0</a:t>
            </a:r>
            <a:r>
              <a:rPr lang="ko-KR" alt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와 </a:t>
            </a:r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OCR2</a:t>
            </a:r>
            <a:r>
              <a:rPr lang="ko-KR" alt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가 동일 값이면 같은 출력 전압과 속도는 같아야 하지만 </a:t>
            </a:r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Hardware </a:t>
            </a:r>
            <a:r>
              <a:rPr lang="ko-KR" alt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및 구조상 속도가 다르게 나와 </a:t>
            </a:r>
            <a:r>
              <a:rPr lang="en-US" altLang="ko-KR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ocr</a:t>
            </a:r>
            <a:r>
              <a:rPr lang="ko-KR" alt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값을         </a:t>
            </a:r>
            <a:endParaRPr lang="en-US" altLang="ko-KR" sz="2000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ko-KR" alt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조정하였음</a:t>
            </a:r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endParaRPr lang="ko-KR" altLang="en-US" sz="2000" i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i="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OCR0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=54;</a:t>
            </a:r>
            <a:r>
              <a:rPr lang="ko-KR" altLang="en-US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altLang="ko-KR" sz="2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//Motor A out1,2 </a:t>
            </a:r>
            <a:r>
              <a:rPr lang="ko-KR" altLang="en-US" sz="2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쪽</a:t>
            </a:r>
            <a:r>
              <a:rPr lang="en-US" altLang="ko-KR" sz="2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ko-KR" altLang="en-US" sz="2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오른쪽 바퀴</a:t>
            </a:r>
            <a:r>
              <a:rPr lang="en-US" altLang="ko-KR" sz="2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ko-KR" altLang="en-US" sz="2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속도제어 </a:t>
            </a:r>
            <a:r>
              <a:rPr lang="en-US" altLang="ko-KR" sz="2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63 3.5v, 54</a:t>
            </a:r>
            <a:r>
              <a:rPr lang="ko-KR" altLang="en-US" sz="2000" i="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일때</a:t>
            </a:r>
            <a:r>
              <a:rPr lang="ko-KR" altLang="en-US" sz="2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2.75v</a:t>
            </a:r>
            <a:endParaRPr lang="ko-KR" altLang="en-US" sz="2000" i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i="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OCR2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=50;</a:t>
            </a:r>
            <a:r>
              <a:rPr lang="ko-KR" altLang="en-US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altLang="ko-KR" sz="2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//MOTOR B out3,4 </a:t>
            </a:r>
            <a:r>
              <a:rPr lang="ko-KR" altLang="en-US" sz="2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쪽</a:t>
            </a:r>
            <a:r>
              <a:rPr lang="en-US" altLang="ko-KR" sz="2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ko-KR" altLang="en-US" sz="2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왼쪽 바퀴</a:t>
            </a:r>
            <a:r>
              <a:rPr lang="en-US" altLang="ko-KR" sz="2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ko-KR" altLang="en-US" sz="2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속도제어 </a:t>
            </a:r>
            <a:r>
              <a:rPr lang="en-US" altLang="ko-KR" sz="2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50 3.53v</a:t>
            </a:r>
            <a:endParaRPr lang="ko-KR" altLang="en-US" sz="2000" i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i="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PORTA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=0x80; </a:t>
            </a:r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PA7</a:t>
            </a:r>
            <a:r>
              <a:rPr lang="ko-KR" alt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번 </a:t>
            </a:r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HIGH -&gt; </a:t>
            </a:r>
            <a:r>
              <a:rPr lang="ko-KR" alt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적외선센서의 </a:t>
            </a:r>
            <a:r>
              <a:rPr lang="ko-KR" altLang="en-US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발광부</a:t>
            </a:r>
            <a:r>
              <a:rPr lang="ko-KR" alt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</a:t>
            </a:r>
            <a:endParaRPr lang="en-US" altLang="ko-KR" sz="2000" i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59A5EA-FAB6-1255-7259-138066A118A9}"/>
              </a:ext>
            </a:extLst>
          </p:cNvPr>
          <p:cNvSpPr/>
          <p:nvPr/>
        </p:nvSpPr>
        <p:spPr>
          <a:xfrm>
            <a:off x="865242" y="7734300"/>
            <a:ext cx="16355958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96361682-47F9-7095-57D2-B9F9B54F15D2}"/>
              </a:ext>
            </a:extLst>
          </p:cNvPr>
          <p:cNvSpPr/>
          <p:nvPr/>
        </p:nvSpPr>
        <p:spPr>
          <a:xfrm>
            <a:off x="13944600" y="6210300"/>
            <a:ext cx="2667000" cy="1295400"/>
          </a:xfrm>
          <a:prstGeom prst="wedgeRectCallou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</a:rPr>
              <a:t>20page </a:t>
            </a:r>
            <a:r>
              <a:rPr lang="ko-KR" altLang="en-US" sz="2400" b="1" dirty="0">
                <a:solidFill>
                  <a:srgbClr val="FF0000"/>
                </a:solidFill>
              </a:rPr>
              <a:t>에서 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2400" b="1" dirty="0">
                <a:solidFill>
                  <a:srgbClr val="FF0000"/>
                </a:solidFill>
              </a:rPr>
              <a:t>다룰 예정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FB7D40-FC09-5ECF-1EC5-4A6A84761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991098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324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8B621-4E88-0518-EFF7-5DF7F189E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46EC1AA9-E46A-52F9-CA0F-DC7CB2097F29}"/>
              </a:ext>
            </a:extLst>
          </p:cNvPr>
          <p:cNvSpPr txBox="1"/>
          <p:nvPr/>
        </p:nvSpPr>
        <p:spPr>
          <a:xfrm>
            <a:off x="789043" y="347536"/>
            <a:ext cx="871156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3"/>
              </a:lnSpc>
            </a:pPr>
            <a:r>
              <a:rPr lang="en-US" sz="63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IV. RESULT / </a:t>
            </a:r>
            <a:r>
              <a:rPr lang="ko-KR" altLang="en-US" sz="63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코드</a:t>
            </a:r>
            <a:endParaRPr lang="en-US" sz="6300" b="1" dirty="0">
              <a:solidFill>
                <a:srgbClr val="2F1693"/>
              </a:solidFill>
              <a:latin typeface="경기천년제목 Bold"/>
              <a:ea typeface="경기천년제목 Bold"/>
              <a:cs typeface="경기천년제목 Bold"/>
              <a:sym typeface="경기천년제목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6660DC-5797-549F-07A1-E4FBD9874470}"/>
              </a:ext>
            </a:extLst>
          </p:cNvPr>
          <p:cNvSpPr txBox="1"/>
          <p:nvPr/>
        </p:nvSpPr>
        <p:spPr>
          <a:xfrm>
            <a:off x="789043" y="1245218"/>
            <a:ext cx="1315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코드 </a:t>
            </a:r>
            <a:r>
              <a:rPr lang="en-US" altLang="ko-KR" sz="3200" dirty="0"/>
              <a:t>( 3 / 5 )</a:t>
            </a:r>
            <a:endParaRPr lang="ko-KR" alt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325DA7-1CEC-08BD-B976-BEC9DD5AD36C}"/>
              </a:ext>
            </a:extLst>
          </p:cNvPr>
          <p:cNvSpPr txBox="1"/>
          <p:nvPr/>
        </p:nvSpPr>
        <p:spPr>
          <a:xfrm>
            <a:off x="789043" y="2019300"/>
            <a:ext cx="16584558" cy="77867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if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((</a:t>
            </a:r>
            <a:r>
              <a:rPr lang="en-US" altLang="ko-KR" sz="20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value1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altLang="ko-KR" sz="20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value2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700)</a:t>
            </a:r>
            <a:r>
              <a:rPr lang="ko-KR" alt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ko-KR" alt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두 센서 중 하나가 하얀색 라인에 </a:t>
            </a:r>
            <a:r>
              <a:rPr lang="ko-KR" altLang="en-US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있을때</a:t>
            </a:r>
            <a:r>
              <a:rPr lang="ko-KR" alt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endParaRPr lang="en-US" altLang="ko-KR" sz="2000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{</a:t>
            </a:r>
          </a:p>
          <a:p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if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20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value1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20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value2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ko-KR" alt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오른쪽 센서가 하얀색 라인에 </a:t>
            </a:r>
            <a:r>
              <a:rPr lang="ko-KR" altLang="en-US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있을때</a:t>
            </a:r>
            <a:endParaRPr lang="en-US" altLang="ko-KR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{</a:t>
            </a:r>
          </a:p>
          <a:p>
            <a:r>
              <a:rPr lang="en-US" altLang="ko-KR" sz="20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OCR0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=54;</a:t>
            </a:r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// </a:t>
            </a:r>
            <a:r>
              <a:rPr lang="ko-KR" alt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기본값</a:t>
            </a:r>
            <a:endParaRPr lang="en-US" altLang="ko-KR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OCR2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=90;</a:t>
            </a:r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// </a:t>
            </a:r>
            <a:r>
              <a:rPr lang="ko-KR" alt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왼쪽 바퀴의 속도를 올려 우회전</a:t>
            </a:r>
            <a:endParaRPr lang="en-US" altLang="ko-KR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PORTA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0x81;</a:t>
            </a:r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//</a:t>
            </a:r>
            <a:r>
              <a:rPr lang="ko-KR" alt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발광부는 항상 </a:t>
            </a:r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ON, PA0 LED ON</a:t>
            </a:r>
            <a:endParaRPr lang="en-US" altLang="ko-KR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}</a:t>
            </a:r>
          </a:p>
          <a:p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else</a:t>
            </a:r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// </a:t>
            </a:r>
            <a:r>
              <a:rPr lang="ko-KR" alt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왼쪽 센서가 하얀색 라인에 </a:t>
            </a:r>
            <a:r>
              <a:rPr lang="ko-KR" altLang="en-US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있을때</a:t>
            </a:r>
            <a:endParaRPr lang="en-US" altLang="ko-KR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{</a:t>
            </a:r>
          </a:p>
          <a:p>
            <a:r>
              <a:rPr lang="en-US" altLang="ko-KR" sz="20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OCR0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=94;</a:t>
            </a:r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// </a:t>
            </a:r>
            <a:r>
              <a:rPr lang="ko-KR" alt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오른쪽 바퀴의 속도를 올려 좌회전</a:t>
            </a:r>
            <a:endParaRPr lang="en-US" altLang="ko-KR" sz="2000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OCR2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=50;</a:t>
            </a:r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//</a:t>
            </a:r>
            <a:r>
              <a:rPr lang="ko-KR" alt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기본값</a:t>
            </a:r>
            <a:endParaRPr lang="en-US" altLang="ko-KR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PORTA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0x82;</a:t>
            </a:r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//</a:t>
            </a:r>
            <a:r>
              <a:rPr lang="ko-KR" alt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발광부는 항상 </a:t>
            </a:r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ON, PA1 LED ON</a:t>
            </a:r>
            <a:endParaRPr lang="en-US" altLang="ko-KR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}</a:t>
            </a:r>
          </a:p>
          <a:p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}</a:t>
            </a:r>
          </a:p>
          <a:p>
            <a:endParaRPr lang="ko-KR" alt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else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((</a:t>
            </a:r>
            <a:r>
              <a:rPr lang="en-US" altLang="ko-KR" sz="20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value1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altLang="ko-KR" sz="20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value2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400)</a:t>
            </a:r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// </a:t>
            </a:r>
            <a:r>
              <a:rPr lang="ko-KR" alt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두 센서 모두 검정색 라인에 </a:t>
            </a:r>
            <a:r>
              <a:rPr lang="ko-KR" altLang="en-US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있을때</a:t>
            </a:r>
            <a:r>
              <a:rPr lang="ko-KR" alt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직진</a:t>
            </a:r>
            <a:endParaRPr lang="en-US" altLang="ko-KR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{</a:t>
            </a:r>
          </a:p>
          <a:p>
            <a:r>
              <a:rPr lang="en-US" altLang="ko-KR" sz="20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OCR0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=54;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ko-KR" alt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기본값</a:t>
            </a:r>
            <a:endParaRPr lang="en-US" altLang="ko-KR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OCR2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=50;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//out 3,4</a:t>
            </a:r>
            <a:endParaRPr lang="en-US" altLang="ko-KR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PORTA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0x84;</a:t>
            </a:r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//</a:t>
            </a:r>
            <a:r>
              <a:rPr lang="ko-KR" alt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발광부는 항상 </a:t>
            </a:r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ON, PA2 LED ON</a:t>
            </a:r>
            <a:endParaRPr lang="en-US" altLang="ko-KR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}</a:t>
            </a:r>
          </a:p>
          <a:p>
            <a:endParaRPr lang="ko-KR" alt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}</a:t>
            </a:r>
          </a:p>
          <a:p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altLang="ko-KR" sz="2000" i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CC54EC-674F-84CB-02EE-B6C93B5C4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9921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363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F7664-1257-9006-F915-0E76E92AA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B3954EBC-42DC-4B00-3565-9DA6A3C57629}"/>
              </a:ext>
            </a:extLst>
          </p:cNvPr>
          <p:cNvSpPr txBox="1"/>
          <p:nvPr/>
        </p:nvSpPr>
        <p:spPr>
          <a:xfrm>
            <a:off x="789043" y="347536"/>
            <a:ext cx="871156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3"/>
              </a:lnSpc>
            </a:pPr>
            <a:r>
              <a:rPr lang="en-US" sz="63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IV. RESULT / </a:t>
            </a:r>
            <a:r>
              <a:rPr lang="ko-KR" altLang="en-US" sz="63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코드</a:t>
            </a:r>
            <a:endParaRPr lang="en-US" sz="6300" b="1" dirty="0">
              <a:solidFill>
                <a:srgbClr val="2F1693"/>
              </a:solidFill>
              <a:latin typeface="경기천년제목 Bold"/>
              <a:ea typeface="경기천년제목 Bold"/>
              <a:cs typeface="경기천년제목 Bold"/>
              <a:sym typeface="경기천년제목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C7BD50-8D03-52FE-7F36-E32810439033}"/>
              </a:ext>
            </a:extLst>
          </p:cNvPr>
          <p:cNvSpPr txBox="1"/>
          <p:nvPr/>
        </p:nvSpPr>
        <p:spPr>
          <a:xfrm>
            <a:off x="789043" y="1245218"/>
            <a:ext cx="1315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코드 </a:t>
            </a:r>
            <a:r>
              <a:rPr lang="en-US" altLang="ko-KR" sz="3200" dirty="0"/>
              <a:t>( 4 / 5 )</a:t>
            </a:r>
            <a:endParaRPr lang="ko-KR" alt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D93C1C-48F0-E67A-AE82-DBBC5A88C140}"/>
              </a:ext>
            </a:extLst>
          </p:cNvPr>
          <p:cNvSpPr txBox="1"/>
          <p:nvPr/>
        </p:nvSpPr>
        <p:spPr>
          <a:xfrm>
            <a:off x="789043" y="2019300"/>
            <a:ext cx="16584558" cy="68634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init_adc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20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ADMUX</a:t>
            </a:r>
            <a:r>
              <a:rPr lang="ko-KR" alt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0x40;</a:t>
            </a:r>
            <a:r>
              <a:rPr lang="ko-KR" alt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AVCC(+5V) </a:t>
            </a:r>
            <a:r>
              <a:rPr lang="ko-KR" alt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기준 전압 사용</a:t>
            </a:r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ADC0 </a:t>
            </a:r>
            <a:r>
              <a:rPr lang="ko-KR" alt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채널 기본 선택</a:t>
            </a:r>
            <a:endParaRPr lang="ko-KR" alt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ADCSRA</a:t>
            </a:r>
            <a:r>
              <a:rPr lang="ko-KR" alt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0x87;</a:t>
            </a:r>
            <a:r>
              <a:rPr lang="ko-KR" alt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ADC </a:t>
            </a:r>
            <a:r>
              <a:rPr lang="ko-KR" alt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활성화</a:t>
            </a:r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프리스케일러</a:t>
            </a:r>
            <a:r>
              <a:rPr lang="ko-KR" alt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128</a:t>
            </a:r>
            <a:r>
              <a:rPr lang="ko-KR" alt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분주</a:t>
            </a:r>
            <a:endParaRPr lang="ko-KR" alt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ko-KR" alt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unsigned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short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read_adc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unsigned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channel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20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ADMUX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20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ADMUX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0xF0)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20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channel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0x0F);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ko-KR" alt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원하는 채널 선택</a:t>
            </a:r>
            <a:endParaRPr lang="ko-KR" alt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ADCSRA</a:t>
            </a:r>
            <a:r>
              <a:rPr lang="ko-KR" alt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|=</a:t>
            </a:r>
            <a:r>
              <a:rPr lang="ko-KR" alt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</a:t>
            </a:r>
            <a:r>
              <a:rPr lang="ko-KR" alt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ko-KR" alt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ADSC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r>
              <a:rPr lang="ko-KR" alt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ADC </a:t>
            </a:r>
            <a:r>
              <a:rPr lang="ko-KR" alt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변환 시작</a:t>
            </a:r>
            <a:endParaRPr lang="ko-KR" alt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while</a:t>
            </a:r>
            <a:r>
              <a:rPr lang="ko-KR" alt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(!(</a:t>
            </a:r>
            <a:r>
              <a:rPr lang="en-US" altLang="ko-KR" sz="20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ADCSRA</a:t>
            </a:r>
            <a:r>
              <a:rPr lang="ko-KR" alt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</a:t>
            </a:r>
            <a:r>
              <a:rPr lang="ko-KR" alt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</a:t>
            </a:r>
            <a:r>
              <a:rPr lang="ko-KR" alt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ko-KR" alt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ADIF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)))</a:t>
            </a:r>
            <a:r>
              <a:rPr lang="ko-KR" alt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ko-KR" alt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ko-KR" alt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변환 완료 대기</a:t>
            </a:r>
            <a:endParaRPr lang="ko-KR" alt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ADCSRA</a:t>
            </a:r>
            <a:r>
              <a:rPr lang="ko-KR" alt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|=</a:t>
            </a:r>
            <a:r>
              <a:rPr lang="ko-KR" alt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</a:t>
            </a:r>
            <a:r>
              <a:rPr lang="ko-KR" alt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ko-KR" alt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ADIF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r>
              <a:rPr lang="ko-KR" alt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ADIF </a:t>
            </a:r>
            <a:r>
              <a:rPr lang="ko-KR" alt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플래그 클리어</a:t>
            </a:r>
            <a:endParaRPr lang="ko-KR" alt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return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ADC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16</a:t>
            </a:r>
            <a:r>
              <a:rPr lang="ko-KR" alt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비트 </a:t>
            </a:r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ADC </a:t>
            </a:r>
            <a:r>
              <a:rPr lang="ko-KR" alt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결과 반환</a:t>
            </a:r>
            <a:endParaRPr lang="ko-KR" alt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ko-KR" alt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ADC </a:t>
            </a:r>
            <a:r>
              <a:rPr lang="ko-KR" alt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이동 평균 필터</a:t>
            </a:r>
            <a:endParaRPr lang="ko-KR" alt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unsigned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short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smooth_adc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unsigned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channel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unsigned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long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sum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0;</a:t>
            </a:r>
          </a:p>
          <a:p>
            <a:r>
              <a:rPr lang="nn-NO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for</a:t>
            </a:r>
            <a:r>
              <a:rPr lang="nn-NO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n-NO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n-NO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nn-NO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n-NO" altLang="ko-KR" sz="20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nn-NO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n-NO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nn-NO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n-NO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0;</a:t>
            </a:r>
            <a:r>
              <a:rPr lang="nn-NO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n-NO" altLang="ko-KR" sz="20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nn-NO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n-NO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nn-NO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n-NO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10;</a:t>
            </a:r>
            <a:r>
              <a:rPr lang="nn-NO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n-NO" altLang="ko-KR" sz="20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nn-NO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++)</a:t>
            </a:r>
            <a:r>
              <a:rPr lang="nn-NO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n-NO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20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sum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+=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read_adc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20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channel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ADC </a:t>
            </a:r>
            <a:r>
              <a:rPr lang="ko-KR" alt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값 </a:t>
            </a:r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10</a:t>
            </a:r>
            <a:r>
              <a:rPr lang="ko-KR" alt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번 읽기</a:t>
            </a:r>
            <a:endParaRPr lang="ko-KR" alt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i="1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_</a:t>
            </a:r>
            <a:r>
              <a:rPr lang="en-US" altLang="ko-KR" sz="2000" i="1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(1);</a:t>
            </a:r>
          </a:p>
          <a:p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}</a:t>
            </a:r>
          </a:p>
          <a:p>
            <a:r>
              <a:rPr lang="en-US" altLang="ko-KR" sz="2000" i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return</a:t>
            </a:r>
            <a:r>
              <a:rPr lang="en-US" altLang="ko-KR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2000" i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unsigned</a:t>
            </a:r>
            <a:r>
              <a:rPr lang="en-US" altLang="ko-KR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i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short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altLang="ko-KR" sz="2000" i="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sum</a:t>
            </a:r>
            <a:r>
              <a:rPr lang="en-US" altLang="ko-KR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altLang="ko-KR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10);</a:t>
            </a:r>
            <a:r>
              <a:rPr lang="en-US" altLang="ko-KR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2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ko-KR" altLang="en-US" sz="2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평균값 반환</a:t>
            </a:r>
            <a:endParaRPr lang="ko-KR" altLang="en-US" sz="2000" i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35D3D2-A5E7-4F30-7AFE-508FFC19E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43514" y="9921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095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4B1F3-B647-440D-B852-BEF360893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15C9D37E-8762-F1F1-C377-76EE678877C8}"/>
              </a:ext>
            </a:extLst>
          </p:cNvPr>
          <p:cNvSpPr txBox="1"/>
          <p:nvPr/>
        </p:nvSpPr>
        <p:spPr>
          <a:xfrm>
            <a:off x="789043" y="347536"/>
            <a:ext cx="871156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3"/>
              </a:lnSpc>
            </a:pPr>
            <a:r>
              <a:rPr lang="en-US" sz="63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IV. RESULT / </a:t>
            </a:r>
            <a:r>
              <a:rPr lang="ko-KR" altLang="en-US" sz="63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코드</a:t>
            </a:r>
            <a:endParaRPr lang="en-US" sz="6300" b="1" dirty="0">
              <a:solidFill>
                <a:srgbClr val="2F1693"/>
              </a:solidFill>
              <a:latin typeface="경기천년제목 Bold"/>
              <a:ea typeface="경기천년제목 Bold"/>
              <a:cs typeface="경기천년제목 Bold"/>
              <a:sym typeface="경기천년제목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2C7EDF-391C-414F-B714-61D1963FAAC4}"/>
              </a:ext>
            </a:extLst>
          </p:cNvPr>
          <p:cNvSpPr txBox="1"/>
          <p:nvPr/>
        </p:nvSpPr>
        <p:spPr>
          <a:xfrm>
            <a:off x="789043" y="1245218"/>
            <a:ext cx="1315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코드 </a:t>
            </a:r>
            <a:r>
              <a:rPr lang="en-US" altLang="ko-KR" sz="3200" dirty="0"/>
              <a:t>( 5 / 5 )</a:t>
            </a:r>
            <a:endParaRPr lang="ko-KR" alt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9F63D9-890D-34DD-2740-1E29053B818C}"/>
              </a:ext>
            </a:extLst>
          </p:cNvPr>
          <p:cNvSpPr txBox="1"/>
          <p:nvPr/>
        </p:nvSpPr>
        <p:spPr>
          <a:xfrm>
            <a:off x="789043" y="2019300"/>
            <a:ext cx="16584558" cy="56323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UART </a:t>
            </a:r>
            <a:r>
              <a:rPr lang="ko-KR" altLang="en-US" sz="2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초기화 함수</a:t>
            </a:r>
            <a:endParaRPr lang="ko-KR" altLang="en-US" sz="2000" i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i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i="0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init_uart0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altLang="ko-KR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2000" i="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UCSR0B</a:t>
            </a:r>
            <a:r>
              <a:rPr lang="ko-KR" altLang="en-US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0x18;</a:t>
            </a:r>
            <a:r>
              <a:rPr lang="ko-KR" altLang="en-US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2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RX, TX </a:t>
            </a:r>
            <a:r>
              <a:rPr lang="ko-KR" altLang="en-US" sz="2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활성화</a:t>
            </a:r>
            <a:endParaRPr lang="ko-KR" altLang="en-US" sz="2000" i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i="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UCSR0C</a:t>
            </a:r>
            <a:r>
              <a:rPr lang="ko-KR" altLang="en-US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0x06;</a:t>
            </a:r>
            <a:r>
              <a:rPr lang="ko-KR" altLang="en-US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2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8</a:t>
            </a:r>
            <a:r>
              <a:rPr lang="ko-KR" altLang="en-US" sz="2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비트 데이터</a:t>
            </a:r>
            <a:r>
              <a:rPr lang="en-US" altLang="ko-KR" sz="2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2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패리티 없음</a:t>
            </a:r>
            <a:r>
              <a:rPr lang="en-US" altLang="ko-KR" sz="2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1</a:t>
            </a:r>
            <a:r>
              <a:rPr lang="ko-KR" altLang="en-US" sz="2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스톱 비트</a:t>
            </a:r>
            <a:endParaRPr lang="ko-KR" altLang="en-US" sz="2000" i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i="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UBRR0H</a:t>
            </a:r>
            <a:r>
              <a:rPr lang="ko-KR" altLang="en-US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0;</a:t>
            </a:r>
            <a:r>
              <a:rPr lang="ko-KR" altLang="en-US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altLang="ko-KR" sz="2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ko-KR" altLang="en-US" sz="2000" i="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보레이트</a:t>
            </a:r>
            <a:r>
              <a:rPr lang="ko-KR" altLang="en-US" sz="2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상위 바이트</a:t>
            </a:r>
            <a:endParaRPr lang="ko-KR" altLang="en-US" sz="2000" i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i="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UBRR0L</a:t>
            </a:r>
            <a:r>
              <a:rPr lang="ko-KR" altLang="en-US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103;</a:t>
            </a:r>
            <a:r>
              <a:rPr lang="ko-KR" altLang="en-US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altLang="ko-KR" sz="2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9600 </a:t>
            </a:r>
            <a:r>
              <a:rPr lang="ko-KR" altLang="en-US" sz="2000" i="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보레이트</a:t>
            </a:r>
            <a:r>
              <a:rPr lang="ko-KR" altLang="en-US" sz="2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설정 </a:t>
            </a:r>
            <a:r>
              <a:rPr lang="en-US" altLang="ko-KR" sz="2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(F_CPU = 16MHz)</a:t>
            </a:r>
            <a:endParaRPr lang="ko-KR" altLang="en-US" sz="2000" i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ko-KR" alt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문자 출력 함수</a:t>
            </a:r>
            <a:endParaRPr lang="ko-KR" altLang="en-US" sz="2000" i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i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i="0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putchar0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2000" i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altLang="ko-KR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i="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altLang="ko-KR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2000" i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while</a:t>
            </a:r>
            <a:r>
              <a:rPr lang="ko-KR" altLang="en-US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(!(</a:t>
            </a:r>
            <a:r>
              <a:rPr lang="en-US" altLang="ko-KR" sz="2000" i="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UCSR0A</a:t>
            </a:r>
            <a:r>
              <a:rPr lang="ko-KR" altLang="en-US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</a:t>
            </a:r>
            <a:r>
              <a:rPr lang="ko-KR" altLang="en-US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</a:t>
            </a:r>
            <a:r>
              <a:rPr lang="ko-KR" altLang="en-US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ko-KR" altLang="en-US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i="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UDRE0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)))</a:t>
            </a:r>
            <a:r>
              <a:rPr lang="ko-KR" altLang="en-US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ko-KR" altLang="en-US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2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ko-KR" altLang="en-US" sz="2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송신 준비 완료 대기</a:t>
            </a:r>
            <a:endParaRPr lang="ko-KR" altLang="en-US" sz="2000" i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i="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UDR0</a:t>
            </a:r>
            <a:r>
              <a:rPr lang="en-US" altLang="ko-KR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i="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altLang="ko-KR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2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ko-KR" altLang="en-US" sz="2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문자를 송신</a:t>
            </a:r>
            <a:endParaRPr lang="ko-KR" altLang="en-US" sz="2000" i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ko-KR" alt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문자열 출력 함수</a:t>
            </a:r>
            <a:endParaRPr lang="ko-KR" altLang="en-US" sz="2000" i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i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i="0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puts0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2000" i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altLang="ko-KR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altLang="ko-KR" sz="2000" i="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ps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altLang="ko-KR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2000" i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while</a:t>
            </a:r>
            <a:r>
              <a:rPr lang="en-US" altLang="ko-KR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altLang="ko-KR" sz="2000" i="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ps</a:t>
            </a:r>
            <a:r>
              <a:rPr lang="en-US" altLang="ko-KR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!=</a:t>
            </a:r>
            <a:r>
              <a:rPr lang="en-US" altLang="ko-KR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'\0')</a:t>
            </a:r>
            <a:r>
              <a:rPr lang="en-US" altLang="ko-KR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2000" i="0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putchar0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altLang="ko-KR" sz="2000" i="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ps</a:t>
            </a:r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++);</a:t>
            </a:r>
            <a:r>
              <a:rPr lang="ko-KR" altLang="en-US" sz="2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2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ko-KR" altLang="en-US" sz="2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문자열의 각 문자를 순차적으로 송신</a:t>
            </a:r>
            <a:endParaRPr lang="ko-KR" altLang="en-US" sz="2000" i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}</a:t>
            </a:r>
          </a:p>
          <a:p>
            <a:r>
              <a:rPr lang="en-US" altLang="ko-KR" sz="2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95B6D8-1DCC-5A83-7FBB-9340D74F1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48957" y="9921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02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D7EF7-F136-69E1-84D6-2CF362F00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C7464338-3386-6113-1F8E-65A9D6E2E8A2}"/>
              </a:ext>
            </a:extLst>
          </p:cNvPr>
          <p:cNvSpPr txBox="1"/>
          <p:nvPr/>
        </p:nvSpPr>
        <p:spPr>
          <a:xfrm>
            <a:off x="789043" y="347536"/>
            <a:ext cx="871156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3"/>
              </a:lnSpc>
            </a:pPr>
            <a:r>
              <a:rPr lang="en-US" sz="63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IV. RESULT / </a:t>
            </a:r>
            <a:r>
              <a:rPr lang="ko-KR" altLang="en-US" sz="63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작동</a:t>
            </a:r>
            <a:endParaRPr lang="en-US" sz="6300" b="1" dirty="0">
              <a:solidFill>
                <a:srgbClr val="2F1693"/>
              </a:solidFill>
              <a:latin typeface="경기천년제목 Bold"/>
              <a:ea typeface="경기천년제목 Bold"/>
              <a:cs typeface="경기천년제목 Bold"/>
              <a:sym typeface="경기천년제목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2A3AAA-2C5B-4BD1-E07A-9CDBAA684F2F}"/>
              </a:ext>
            </a:extLst>
          </p:cNvPr>
          <p:cNvSpPr txBox="1"/>
          <p:nvPr/>
        </p:nvSpPr>
        <p:spPr>
          <a:xfrm>
            <a:off x="789043" y="1245218"/>
            <a:ext cx="1315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적외선 센서 값 디버깅 화면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ACBF9DF-8B66-3BC6-A860-C35861540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552700"/>
            <a:ext cx="3657600" cy="708862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E2E7CF5-1A6A-1F45-4B61-36118D7E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2552699"/>
            <a:ext cx="3657600" cy="708862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1554C2A-4818-849F-2155-68C5A5488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0200" y="2552698"/>
            <a:ext cx="3657600" cy="7088621"/>
          </a:xfrm>
          <a:prstGeom prst="rect">
            <a:avLst/>
          </a:prstGeom>
        </p:spPr>
      </p:pic>
      <p:sp>
        <p:nvSpPr>
          <p:cNvPr id="15" name="TextBox 13">
            <a:extLst>
              <a:ext uri="{FF2B5EF4-FFF2-40B4-BE49-F238E27FC236}">
                <a16:creationId xmlns:a16="http://schemas.microsoft.com/office/drawing/2014/main" id="{7368D672-29F1-ED35-1E73-89BFAEDB5223}"/>
              </a:ext>
            </a:extLst>
          </p:cNvPr>
          <p:cNvSpPr txBox="1"/>
          <p:nvPr/>
        </p:nvSpPr>
        <p:spPr>
          <a:xfrm>
            <a:off x="13856625" y="1992271"/>
            <a:ext cx="200475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1" lvl="1"/>
            <a:r>
              <a:rPr lang="en-US" sz="3200" b="1" dirty="0">
                <a:solidFill>
                  <a:srgbClr val="2F1693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[</a:t>
            </a:r>
            <a:r>
              <a:rPr lang="ko-KR" altLang="en-US" sz="3200" b="1" dirty="0">
                <a:solidFill>
                  <a:srgbClr val="2F1693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우회전</a:t>
            </a:r>
            <a:r>
              <a:rPr lang="en-US" altLang="ko-KR" sz="3200" b="1" dirty="0">
                <a:solidFill>
                  <a:srgbClr val="2F1693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]</a:t>
            </a:r>
            <a:endParaRPr lang="en-US" sz="3200" b="1" dirty="0">
              <a:solidFill>
                <a:srgbClr val="2F1693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C89D5D16-E944-7077-28C2-8739C19C2372}"/>
              </a:ext>
            </a:extLst>
          </p:cNvPr>
          <p:cNvSpPr txBox="1"/>
          <p:nvPr/>
        </p:nvSpPr>
        <p:spPr>
          <a:xfrm>
            <a:off x="2807625" y="2060256"/>
            <a:ext cx="200475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1" lvl="1"/>
            <a:r>
              <a:rPr lang="en-US" sz="3200" b="1">
                <a:solidFill>
                  <a:srgbClr val="2F1693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[</a:t>
            </a:r>
            <a:r>
              <a:rPr lang="ko-KR" altLang="en-US" sz="3200" b="1" dirty="0">
                <a:solidFill>
                  <a:srgbClr val="2F1693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좌회전</a:t>
            </a:r>
            <a:r>
              <a:rPr lang="en-US" altLang="ko-KR" sz="3200" b="1" dirty="0">
                <a:solidFill>
                  <a:srgbClr val="2F1693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]</a:t>
            </a:r>
            <a:endParaRPr lang="en-US" sz="3200" b="1" dirty="0">
              <a:solidFill>
                <a:srgbClr val="2F1693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5BDBB89A-F5F3-5DB8-0243-1418B41FA46D}"/>
              </a:ext>
            </a:extLst>
          </p:cNvPr>
          <p:cNvSpPr txBox="1"/>
          <p:nvPr/>
        </p:nvSpPr>
        <p:spPr>
          <a:xfrm>
            <a:off x="8522625" y="1993075"/>
            <a:ext cx="200475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1" lvl="1"/>
            <a:r>
              <a:rPr lang="en-US" sz="3200" b="1" dirty="0">
                <a:solidFill>
                  <a:srgbClr val="2F1693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[</a:t>
            </a:r>
            <a:r>
              <a:rPr lang="ko-KR" altLang="en-US" sz="3200" b="1" dirty="0">
                <a:solidFill>
                  <a:srgbClr val="2F1693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직진</a:t>
            </a:r>
            <a:r>
              <a:rPr lang="en-US" altLang="ko-KR" sz="3200" b="1" dirty="0">
                <a:solidFill>
                  <a:srgbClr val="2F1693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]</a:t>
            </a:r>
            <a:endParaRPr lang="en-US" sz="3200" b="1" dirty="0">
              <a:solidFill>
                <a:srgbClr val="2F1693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401F811-F640-173E-0D9F-FE26AF5CE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989466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679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B2B2C-DFE0-E046-490D-84689A2A1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F820A3E5-0D2E-4390-25B3-57347F16DC26}"/>
              </a:ext>
            </a:extLst>
          </p:cNvPr>
          <p:cNvSpPr txBox="1"/>
          <p:nvPr/>
        </p:nvSpPr>
        <p:spPr>
          <a:xfrm>
            <a:off x="789043" y="347536"/>
            <a:ext cx="871156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3"/>
              </a:lnSpc>
            </a:pPr>
            <a:r>
              <a:rPr lang="en-US" sz="63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IV. RESULT / </a:t>
            </a:r>
            <a:r>
              <a:rPr lang="ko-KR" altLang="en-US" sz="63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작동</a:t>
            </a:r>
            <a:endParaRPr lang="en-US" sz="6300" b="1" dirty="0">
              <a:solidFill>
                <a:srgbClr val="2F1693"/>
              </a:solidFill>
              <a:latin typeface="경기천년제목 Bold"/>
              <a:ea typeface="경기천년제목 Bold"/>
              <a:cs typeface="경기천년제목 Bold"/>
              <a:sym typeface="경기천년제목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9D9743-F709-0C16-B5C3-0E5F22DF4617}"/>
              </a:ext>
            </a:extLst>
          </p:cNvPr>
          <p:cNvSpPr txBox="1"/>
          <p:nvPr/>
        </p:nvSpPr>
        <p:spPr>
          <a:xfrm>
            <a:off x="789043" y="1245218"/>
            <a:ext cx="1315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적외선 센서 값에 따른 속도 제어 동작 확인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4FCB87-2425-2B7B-794F-EAF1799F5E64}"/>
              </a:ext>
            </a:extLst>
          </p:cNvPr>
          <p:cNvSpPr txBox="1"/>
          <p:nvPr/>
        </p:nvSpPr>
        <p:spPr>
          <a:xfrm>
            <a:off x="789043" y="2019300"/>
            <a:ext cx="6678557" cy="80945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if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((</a:t>
            </a:r>
            <a:r>
              <a:rPr lang="en-US" altLang="ko-KR" sz="20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value1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altLang="ko-KR" sz="20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value2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700)</a:t>
            </a:r>
          </a:p>
          <a:p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{</a:t>
            </a:r>
          </a:p>
          <a:p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if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20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value1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20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value2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{</a:t>
            </a:r>
            <a:r>
              <a:rPr lang="en-US" altLang="ko-KR" sz="2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ko-KR" altLang="en-US" sz="2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맨</a:t>
            </a:r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ko-KR" alt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왼쪽 </a:t>
            </a:r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</a:t>
            </a:r>
            <a:endParaRPr lang="ko-KR" altLang="en-US" sz="2000" i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altLang="ko-KR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OCR0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=54;</a:t>
            </a:r>
          </a:p>
          <a:p>
            <a:r>
              <a:rPr lang="en-US" altLang="ko-KR" sz="20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OCR2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=90;</a:t>
            </a:r>
          </a:p>
          <a:p>
            <a:r>
              <a:rPr lang="en-US" altLang="ko-KR" sz="20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PORTA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0x81;</a:t>
            </a:r>
          </a:p>
          <a:p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}</a:t>
            </a:r>
          </a:p>
          <a:p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else </a:t>
            </a:r>
            <a:r>
              <a:rPr lang="en-US" altLang="ko-KR" sz="2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ko-KR" altLang="en-US" sz="2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가운데 </a:t>
            </a:r>
            <a:r>
              <a:rPr lang="en-US" altLang="ko-KR" sz="2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</a:t>
            </a:r>
            <a:endParaRPr lang="en-US" altLang="ko-KR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{</a:t>
            </a:r>
          </a:p>
          <a:p>
            <a:r>
              <a:rPr lang="en-US" altLang="ko-KR" sz="20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OCR0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=94;</a:t>
            </a:r>
          </a:p>
          <a:p>
            <a:r>
              <a:rPr lang="en-US" altLang="ko-KR" sz="20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OCR2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=50;</a:t>
            </a:r>
          </a:p>
          <a:p>
            <a:r>
              <a:rPr lang="en-US" altLang="ko-KR" sz="20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PORTA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0x82;</a:t>
            </a:r>
          </a:p>
          <a:p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}</a:t>
            </a:r>
          </a:p>
          <a:p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}</a:t>
            </a:r>
          </a:p>
          <a:p>
            <a:endParaRPr lang="ko-KR" alt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else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((</a:t>
            </a:r>
            <a:r>
              <a:rPr lang="en-US" altLang="ko-KR" sz="20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value1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altLang="ko-KR" sz="20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value2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400)</a:t>
            </a:r>
          </a:p>
          <a:p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{</a:t>
            </a:r>
            <a:r>
              <a:rPr lang="en-US" altLang="ko-KR" sz="2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ko-KR" altLang="en-US" sz="2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맨 </a:t>
            </a:r>
            <a:r>
              <a:rPr lang="ko-KR" alt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오른쪽</a:t>
            </a:r>
            <a:r>
              <a:rPr lang="ko-KR" altLang="en-US" sz="2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</a:t>
            </a:r>
            <a:endParaRPr lang="en-US" altLang="ko-KR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OCR0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=54;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endParaRPr lang="en-US" altLang="ko-KR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OCR2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=50;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		PORTA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0x84;</a:t>
            </a:r>
          </a:p>
          <a:p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}</a:t>
            </a:r>
          </a:p>
          <a:p>
            <a:endParaRPr lang="ko-KR" alt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}</a:t>
            </a:r>
          </a:p>
          <a:p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altLang="ko-KR" sz="2400" i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7A3BED-2912-E524-D66A-493984116A38}"/>
              </a:ext>
            </a:extLst>
          </p:cNvPr>
          <p:cNvSpPr txBox="1"/>
          <p:nvPr/>
        </p:nvSpPr>
        <p:spPr>
          <a:xfrm>
            <a:off x="11592674" y="1864850"/>
            <a:ext cx="2351926" cy="9152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 dirty="0"/>
              <a:t>작동 영상</a:t>
            </a:r>
            <a:endParaRPr lang="en-US" altLang="ko-KR" sz="4000" b="1" dirty="0"/>
          </a:p>
        </p:txBody>
      </p:sp>
      <p:pic>
        <p:nvPicPr>
          <p:cNvPr id="7" name="123">
            <a:hlinkClick r:id="" action="ppaction://media"/>
            <a:extLst>
              <a:ext uri="{FF2B5EF4-FFF2-40B4-BE49-F238E27FC236}">
                <a16:creationId xmlns:a16="http://schemas.microsoft.com/office/drawing/2014/main" id="{1D0C55B1-12A6-13F0-6A66-97FD03FB2B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34401" y="3123858"/>
            <a:ext cx="8964555" cy="6286842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F8837E7-43F6-BD99-6930-F9EBFECB6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9921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9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215E9-B299-7E73-E195-4C8FB356A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DC5764BC-1336-F1E3-509C-56629A394ECF}"/>
              </a:ext>
            </a:extLst>
          </p:cNvPr>
          <p:cNvSpPr txBox="1"/>
          <p:nvPr/>
        </p:nvSpPr>
        <p:spPr>
          <a:xfrm>
            <a:off x="789043" y="347536"/>
            <a:ext cx="871156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3"/>
              </a:lnSpc>
            </a:pPr>
            <a:r>
              <a:rPr lang="en-US" sz="63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IV. RESULT / </a:t>
            </a:r>
            <a:r>
              <a:rPr lang="ko-KR" altLang="en-US" sz="63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작동</a:t>
            </a:r>
            <a:endParaRPr lang="en-US" sz="6300" b="1" dirty="0">
              <a:solidFill>
                <a:srgbClr val="2F1693"/>
              </a:solidFill>
              <a:latin typeface="경기천년제목 Bold"/>
              <a:ea typeface="경기천년제목 Bold"/>
              <a:cs typeface="경기천년제목 Bold"/>
              <a:sym typeface="경기천년제목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7DC836-9D98-7147-E459-00D5792E8649}"/>
              </a:ext>
            </a:extLst>
          </p:cNvPr>
          <p:cNvSpPr txBox="1"/>
          <p:nvPr/>
        </p:nvSpPr>
        <p:spPr>
          <a:xfrm>
            <a:off x="789043" y="1245218"/>
            <a:ext cx="1315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트랙 및 작동영상</a:t>
            </a:r>
          </a:p>
        </p:txBody>
      </p:sp>
      <p:pic>
        <p:nvPicPr>
          <p:cNvPr id="6" name="그림 5" descr="예술, 실내, 벽, 디자인이(가) 표시된 사진&#10;&#10;자동 생성된 설명">
            <a:extLst>
              <a:ext uri="{FF2B5EF4-FFF2-40B4-BE49-F238E27FC236}">
                <a16:creationId xmlns:a16="http://schemas.microsoft.com/office/drawing/2014/main" id="{6FA78433-2EF2-920F-D2C5-19F5CB3DEE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9" r="23334"/>
          <a:stretch/>
        </p:blipFill>
        <p:spPr>
          <a:xfrm>
            <a:off x="990600" y="2142900"/>
            <a:ext cx="4953000" cy="75201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962667-11FE-13AC-467C-A75326181444}"/>
              </a:ext>
            </a:extLst>
          </p:cNvPr>
          <p:cNvSpPr txBox="1"/>
          <p:nvPr/>
        </p:nvSpPr>
        <p:spPr>
          <a:xfrm>
            <a:off x="13255939" y="1280075"/>
            <a:ext cx="2351926" cy="9152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 dirty="0"/>
              <a:t>작동 영상</a:t>
            </a:r>
            <a:endParaRPr lang="en-US" altLang="ko-KR" sz="4000" b="1" dirty="0"/>
          </a:p>
        </p:txBody>
      </p:sp>
      <p:pic>
        <p:nvPicPr>
          <p:cNvPr id="10" name="1234">
            <a:hlinkClick r:id="" action="ppaction://media"/>
            <a:extLst>
              <a:ext uri="{FF2B5EF4-FFF2-40B4-BE49-F238E27FC236}">
                <a16:creationId xmlns:a16="http://schemas.microsoft.com/office/drawing/2014/main" id="{62438E34-7DFE-406E-A041-B375E32E65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2230183"/>
            <a:ext cx="5287902" cy="7485317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5F8A9CB-4AD4-6CAC-DC01-5CB5B9A85044}"/>
              </a:ext>
            </a:extLst>
          </p:cNvPr>
          <p:cNvGrpSpPr/>
          <p:nvPr/>
        </p:nvGrpSpPr>
        <p:grpSpPr>
          <a:xfrm>
            <a:off x="6991325" y="4714873"/>
            <a:ext cx="3390950" cy="2376228"/>
            <a:chOff x="7017265" y="4751886"/>
            <a:chExt cx="3390950" cy="2376228"/>
          </a:xfrm>
        </p:grpSpPr>
        <p:sp>
          <p:nvSpPr>
            <p:cNvPr id="12" name="화살표: 아래쪽 11">
              <a:extLst>
                <a:ext uri="{FF2B5EF4-FFF2-40B4-BE49-F238E27FC236}">
                  <a16:creationId xmlns:a16="http://schemas.microsoft.com/office/drawing/2014/main" id="{90BC9E9F-4F29-CE3E-FF70-2923734CE0C8}"/>
                </a:ext>
              </a:extLst>
            </p:cNvPr>
            <p:cNvSpPr/>
            <p:nvPr/>
          </p:nvSpPr>
          <p:spPr>
            <a:xfrm rot="16200000">
              <a:off x="7524626" y="4545604"/>
              <a:ext cx="2376228" cy="2788791"/>
            </a:xfrm>
            <a:prstGeom prst="down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04F374AC-5A7C-E430-627F-5A4A9CE424CD}"/>
                </a:ext>
              </a:extLst>
            </p:cNvPr>
            <p:cNvSpPr txBox="1"/>
            <p:nvPr/>
          </p:nvSpPr>
          <p:spPr>
            <a:xfrm>
              <a:off x="7017265" y="5448300"/>
              <a:ext cx="3390950" cy="9833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686"/>
                </a:lnSpc>
              </a:pPr>
              <a:r>
                <a:rPr lang="en-US" sz="7200" b="1" dirty="0">
                  <a:solidFill>
                    <a:srgbClr val="2F1693"/>
                  </a:solidFill>
                  <a:latin typeface="경기천년제목 Bold"/>
                  <a:ea typeface="경기천년제목 Bold"/>
                  <a:cs typeface="경기천년제목 Bold"/>
                  <a:sym typeface="경기천년제목 Bold"/>
                </a:rPr>
                <a:t>run</a:t>
              </a: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1A492BA-3BF0-841E-3F11-1535998D8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993312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19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482344" y="2857500"/>
            <a:ext cx="5976333" cy="6588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52168" lvl="1" indent="-571500" algn="l">
              <a:lnSpc>
                <a:spcPct val="200000"/>
              </a:lnSpc>
              <a:buFont typeface="+mj-lt"/>
              <a:buAutoNum type="romanUcPeriod"/>
            </a:pPr>
            <a:r>
              <a:rPr lang="ko-KR" altLang="en-US" sz="4400" dirty="0">
                <a:solidFill>
                  <a:srgbClr val="2B2B2B"/>
                </a:solidFill>
                <a:latin typeface="Nanum Square"/>
                <a:ea typeface="Nanum Square"/>
                <a:cs typeface="Nanum Square"/>
                <a:sym typeface="Nanum Square"/>
              </a:rPr>
              <a:t>개요 및  </a:t>
            </a:r>
            <a:r>
              <a:rPr lang="en-US" altLang="ko-KR" sz="4400" dirty="0">
                <a:solidFill>
                  <a:srgbClr val="2B2B2B"/>
                </a:solidFill>
                <a:latin typeface="Nanum Square"/>
                <a:ea typeface="Nanum Square"/>
                <a:cs typeface="Nanum Square"/>
                <a:sym typeface="Nanum Square"/>
              </a:rPr>
              <a:t>Motivation</a:t>
            </a:r>
          </a:p>
          <a:p>
            <a:pPr marL="852168" lvl="1" indent="-571500" algn="l">
              <a:lnSpc>
                <a:spcPct val="200000"/>
              </a:lnSpc>
              <a:buFont typeface="+mj-lt"/>
              <a:buAutoNum type="romanUcPeriod"/>
            </a:pPr>
            <a:r>
              <a:rPr lang="en-US" altLang="ko-KR" sz="4400" dirty="0">
                <a:solidFill>
                  <a:srgbClr val="2B2B2B"/>
                </a:solidFill>
                <a:latin typeface="Nanum Square"/>
                <a:ea typeface="Nanum Square"/>
                <a:cs typeface="Nanum Square"/>
                <a:sym typeface="Nanum Square"/>
              </a:rPr>
              <a:t>HARDWARE</a:t>
            </a:r>
          </a:p>
          <a:p>
            <a:pPr marL="852168" lvl="1" indent="-571500" algn="l">
              <a:lnSpc>
                <a:spcPct val="200000"/>
              </a:lnSpc>
              <a:buFont typeface="+mj-lt"/>
              <a:buAutoNum type="romanUcPeriod"/>
            </a:pPr>
            <a:r>
              <a:rPr lang="en-US" altLang="ko-KR" sz="4400" dirty="0">
                <a:solidFill>
                  <a:srgbClr val="2B2B2B"/>
                </a:solidFill>
                <a:latin typeface="Nanum Square"/>
                <a:ea typeface="Nanum Square"/>
                <a:cs typeface="Nanum Square"/>
                <a:sym typeface="Nanum Square"/>
              </a:rPr>
              <a:t>SOFTWARE</a:t>
            </a:r>
          </a:p>
          <a:p>
            <a:pPr marL="852168" lvl="1" indent="-571500" algn="l">
              <a:lnSpc>
                <a:spcPct val="200000"/>
              </a:lnSpc>
              <a:buFont typeface="+mj-lt"/>
              <a:buAutoNum type="romanUcPeriod"/>
            </a:pPr>
            <a:r>
              <a:rPr lang="en-US" altLang="ko-KR" sz="4400" dirty="0">
                <a:solidFill>
                  <a:srgbClr val="2B2B2B"/>
                </a:solidFill>
                <a:latin typeface="Nanum Square"/>
                <a:ea typeface="Nanum Square"/>
                <a:cs typeface="Nanum Square"/>
                <a:sym typeface="Nanum Square"/>
              </a:rPr>
              <a:t>RESULT</a:t>
            </a:r>
          </a:p>
          <a:p>
            <a:pPr marL="852168" lvl="1" indent="-571500" algn="l">
              <a:lnSpc>
                <a:spcPct val="200000"/>
              </a:lnSpc>
              <a:buFont typeface="+mj-lt"/>
              <a:buAutoNum type="romanUcPeriod"/>
            </a:pPr>
            <a:r>
              <a:rPr lang="en-US" altLang="ko-KR" sz="4400" dirty="0">
                <a:solidFill>
                  <a:srgbClr val="2B2B2B"/>
                </a:solidFill>
                <a:latin typeface="Nanum Square"/>
                <a:ea typeface="Nanum Square"/>
                <a:cs typeface="Nanum Square"/>
                <a:sym typeface="Nanum Square"/>
              </a:rPr>
              <a:t>Q&amp;A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753600" y="1664078"/>
            <a:ext cx="6194810" cy="1061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14"/>
              </a:lnSpc>
            </a:pPr>
            <a:r>
              <a:rPr lang="ko-KR" altLang="en-US" sz="6499" dirty="0">
                <a:solidFill>
                  <a:srgbClr val="2F1693"/>
                </a:solidFill>
                <a:latin typeface="TDTD와이즈굴림"/>
                <a:ea typeface="TDTD와이즈굴림"/>
                <a:cs typeface="TDTD와이즈굴림"/>
                <a:sym typeface="TDTD와이즈굴림"/>
              </a:rPr>
              <a:t>목차</a:t>
            </a:r>
            <a:endParaRPr lang="en-US" sz="6499" dirty="0">
              <a:solidFill>
                <a:srgbClr val="2F1693"/>
              </a:solidFill>
              <a:latin typeface="TDTD와이즈굴림"/>
              <a:ea typeface="TDTD와이즈굴림"/>
              <a:cs typeface="TDTD와이즈굴림"/>
              <a:sym typeface="TDTD와이즈굴림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600200" y="3279356"/>
            <a:ext cx="5317585" cy="5105402"/>
            <a:chOff x="-282524" y="3259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-282524" y="3259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25187" r="-25187"/>
              </a:stretch>
            </a:blipFill>
            <a:ln w="9525" cap="sq">
              <a:solidFill>
                <a:srgbClr val="3D3D3D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025CB9-72CF-7CA9-A17B-FF208760A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9921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3C22E-A502-F7F2-6B8B-FC0671D7A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651A7E18-4875-6360-BBA6-929F2DBF7AC4}"/>
              </a:ext>
            </a:extLst>
          </p:cNvPr>
          <p:cNvSpPr txBox="1"/>
          <p:nvPr/>
        </p:nvSpPr>
        <p:spPr>
          <a:xfrm>
            <a:off x="789043" y="347536"/>
            <a:ext cx="871156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3"/>
              </a:lnSpc>
            </a:pPr>
            <a:r>
              <a:rPr lang="en-US" sz="63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IV. RESULT / </a:t>
            </a:r>
            <a:r>
              <a:rPr lang="ko-KR" altLang="en-US" sz="63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고장탐구</a:t>
            </a:r>
            <a:endParaRPr lang="en-US" sz="6300" b="1" dirty="0">
              <a:solidFill>
                <a:srgbClr val="2F1693"/>
              </a:solidFill>
              <a:latin typeface="경기천년제목 Bold"/>
              <a:ea typeface="경기천년제목 Bold"/>
              <a:cs typeface="경기천년제목 Bold"/>
              <a:sym typeface="경기천년제목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3CB1AB-BB9C-699D-622C-21892E7875B7}"/>
              </a:ext>
            </a:extLst>
          </p:cNvPr>
          <p:cNvSpPr txBox="1"/>
          <p:nvPr/>
        </p:nvSpPr>
        <p:spPr>
          <a:xfrm>
            <a:off x="789043" y="1245218"/>
            <a:ext cx="1315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TCCR0 Register</a:t>
            </a:r>
            <a:endParaRPr lang="ko-KR" altLang="en-US" sz="3200" dirty="0"/>
          </a:p>
        </p:txBody>
      </p:sp>
      <p:pic>
        <p:nvPicPr>
          <p:cNvPr id="4" name="그림 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03C1B893-FAF8-5B74-8B68-26A608285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7" t="32525" r="20340" b="6895"/>
          <a:stretch/>
        </p:blipFill>
        <p:spPr>
          <a:xfrm>
            <a:off x="674875" y="1810976"/>
            <a:ext cx="9154925" cy="4830237"/>
          </a:xfrm>
          <a:prstGeom prst="rect">
            <a:avLst/>
          </a:prstGeom>
        </p:spPr>
      </p:pic>
      <p:pic>
        <p:nvPicPr>
          <p:cNvPr id="7" name="그림 6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F331CD8B-8135-3178-06D5-3CBBA028C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8" t="40681" r="22194" b="27865"/>
          <a:stretch/>
        </p:blipFill>
        <p:spPr>
          <a:xfrm>
            <a:off x="853669" y="6599011"/>
            <a:ext cx="8823731" cy="3167236"/>
          </a:xfrm>
          <a:prstGeom prst="rect">
            <a:avLst/>
          </a:prstGeom>
        </p:spPr>
      </p:pic>
      <p:pic>
        <p:nvPicPr>
          <p:cNvPr id="15" name="그림 14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12F4C5CD-ECEF-EEEA-4C29-EAF3E267A6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74" t="41845" r="22195" b="21774"/>
          <a:stretch/>
        </p:blipFill>
        <p:spPr>
          <a:xfrm>
            <a:off x="9500611" y="2455565"/>
            <a:ext cx="8288289" cy="3167236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26971B9F-A29C-F8F5-7872-9A93DDAF81B4}"/>
              </a:ext>
            </a:extLst>
          </p:cNvPr>
          <p:cNvSpPr/>
          <p:nvPr/>
        </p:nvSpPr>
        <p:spPr>
          <a:xfrm>
            <a:off x="953826" y="5858932"/>
            <a:ext cx="5751761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B918826-0F3C-1A4A-E0A3-F51E793BFA13}"/>
              </a:ext>
            </a:extLst>
          </p:cNvPr>
          <p:cNvSpPr/>
          <p:nvPr/>
        </p:nvSpPr>
        <p:spPr>
          <a:xfrm>
            <a:off x="1320799" y="8343900"/>
            <a:ext cx="5154557" cy="5631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7EB8285-5BB4-173C-D5DF-384D47DF3415}"/>
              </a:ext>
            </a:extLst>
          </p:cNvPr>
          <p:cNvSpPr/>
          <p:nvPr/>
        </p:nvSpPr>
        <p:spPr>
          <a:xfrm>
            <a:off x="10526525" y="4226094"/>
            <a:ext cx="7086600" cy="3510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5E1455-457A-18DF-DE55-FA0B1B16F9AF}"/>
              </a:ext>
            </a:extLst>
          </p:cNvPr>
          <p:cNvCxnSpPr/>
          <p:nvPr/>
        </p:nvCxnSpPr>
        <p:spPr>
          <a:xfrm>
            <a:off x="2808048" y="2226965"/>
            <a:ext cx="0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7DC178C-30C1-2CB0-A1AD-9D20CBC2E3F2}"/>
              </a:ext>
            </a:extLst>
          </p:cNvPr>
          <p:cNvCxnSpPr/>
          <p:nvPr/>
        </p:nvCxnSpPr>
        <p:spPr>
          <a:xfrm>
            <a:off x="6781800" y="2226965"/>
            <a:ext cx="0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9509DE1-558F-9D1B-77E1-497C42F8E560}"/>
              </a:ext>
            </a:extLst>
          </p:cNvPr>
          <p:cNvCxnSpPr/>
          <p:nvPr/>
        </p:nvCxnSpPr>
        <p:spPr>
          <a:xfrm>
            <a:off x="3810000" y="2226965"/>
            <a:ext cx="0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5AD5898-63B1-99A4-A120-FBDAED8AB271}"/>
              </a:ext>
            </a:extLst>
          </p:cNvPr>
          <p:cNvCxnSpPr/>
          <p:nvPr/>
        </p:nvCxnSpPr>
        <p:spPr>
          <a:xfrm>
            <a:off x="5791200" y="2226965"/>
            <a:ext cx="0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">
            <a:extLst>
              <a:ext uri="{FF2B5EF4-FFF2-40B4-BE49-F238E27FC236}">
                <a16:creationId xmlns:a16="http://schemas.microsoft.com/office/drawing/2014/main" id="{11CF0C58-50A9-F5E0-6D19-718F42285667}"/>
              </a:ext>
            </a:extLst>
          </p:cNvPr>
          <p:cNvSpPr txBox="1"/>
          <p:nvPr/>
        </p:nvSpPr>
        <p:spPr>
          <a:xfrm>
            <a:off x="9751326" y="6041705"/>
            <a:ext cx="8180443" cy="2813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86"/>
              </a:lnSpc>
            </a:pPr>
            <a:r>
              <a:rPr lang="en-US" sz="32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Fast PWM, </a:t>
            </a:r>
          </a:p>
          <a:p>
            <a:pPr algn="ctr">
              <a:lnSpc>
                <a:spcPts val="7686"/>
              </a:lnSpc>
            </a:pPr>
            <a:r>
              <a:rPr lang="ko-KR" altLang="en-US" sz="32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비교 매치 </a:t>
            </a:r>
            <a:r>
              <a:rPr lang="en-US" altLang="ko-KR" sz="32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bottom set (when fast </a:t>
            </a:r>
            <a:r>
              <a:rPr lang="en-US" altLang="ko-KR" sz="3200" b="1" dirty="0" err="1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pwm</a:t>
            </a:r>
            <a:r>
              <a:rPr lang="en-US" altLang="ko-KR" sz="32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),</a:t>
            </a:r>
          </a:p>
          <a:p>
            <a:pPr algn="ctr">
              <a:lnSpc>
                <a:spcPts val="7686"/>
              </a:lnSpc>
            </a:pPr>
            <a:r>
              <a:rPr lang="ko-KR" altLang="en-US" sz="3200" b="1" dirty="0" err="1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프리스케일러</a:t>
            </a:r>
            <a:r>
              <a:rPr lang="en-US" altLang="ko-KR" sz="32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 64</a:t>
            </a:r>
            <a:r>
              <a:rPr lang="ko-KR" altLang="en-US" sz="32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분주 </a:t>
            </a:r>
            <a:endParaRPr lang="en-US" sz="3200" b="1" dirty="0">
              <a:solidFill>
                <a:srgbClr val="2F1693"/>
              </a:solidFill>
              <a:latin typeface="경기천년제목 Bold"/>
              <a:ea typeface="경기천년제목 Bold"/>
              <a:cs typeface="경기천년제목 Bold"/>
              <a:sym typeface="경기천년제목 Bold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1EDFE49-CACA-2271-E136-78CF3D268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9921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11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F763D-64E6-D53F-85E6-8FAE42254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6B56EB27-7B04-E766-DB81-F0E186000018}"/>
              </a:ext>
            </a:extLst>
          </p:cNvPr>
          <p:cNvSpPr txBox="1"/>
          <p:nvPr/>
        </p:nvSpPr>
        <p:spPr>
          <a:xfrm>
            <a:off x="789043" y="347536"/>
            <a:ext cx="871156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3"/>
              </a:lnSpc>
            </a:pPr>
            <a:r>
              <a:rPr lang="en-US" altLang="ko-KR" sz="63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IV. RESULT / </a:t>
            </a:r>
            <a:r>
              <a:rPr lang="ko-KR" altLang="en-US" sz="63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고장탐구</a:t>
            </a:r>
            <a:endParaRPr lang="en-US" altLang="ko-KR" sz="6300" b="1" dirty="0">
              <a:solidFill>
                <a:srgbClr val="2F1693"/>
              </a:solidFill>
              <a:latin typeface="경기천년제목 Bold"/>
              <a:ea typeface="경기천년제목 Bold"/>
              <a:cs typeface="경기천년제목 Bold"/>
              <a:sym typeface="경기천년제목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87BDDC-9407-2195-BBC4-EB7091D13530}"/>
              </a:ext>
            </a:extLst>
          </p:cNvPr>
          <p:cNvSpPr txBox="1"/>
          <p:nvPr/>
        </p:nvSpPr>
        <p:spPr>
          <a:xfrm>
            <a:off x="789043" y="1245218"/>
            <a:ext cx="1315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TCCR2 Register</a:t>
            </a:r>
            <a:endParaRPr lang="ko-KR" altLang="en-US" sz="3200" dirty="0"/>
          </a:p>
        </p:txBody>
      </p:sp>
      <p:pic>
        <p:nvPicPr>
          <p:cNvPr id="4" name="그림 3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1F57AB03-ADE6-1523-3703-6484FE69A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7" t="22040" r="23431" b="13885"/>
          <a:stretch/>
        </p:blipFill>
        <p:spPr>
          <a:xfrm>
            <a:off x="789043" y="1943100"/>
            <a:ext cx="7440557" cy="4191000"/>
          </a:xfrm>
          <a:prstGeom prst="rect">
            <a:avLst/>
          </a:prstGeom>
        </p:spPr>
      </p:pic>
      <p:pic>
        <p:nvPicPr>
          <p:cNvPr id="6" name="그림 5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8CF5D633-7D52-6654-2051-F9A8D7318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5" t="47670" r="24049" b="13885"/>
          <a:stretch/>
        </p:blipFill>
        <p:spPr>
          <a:xfrm>
            <a:off x="533400" y="6134100"/>
            <a:ext cx="7696200" cy="3048000"/>
          </a:xfrm>
          <a:prstGeom prst="rect">
            <a:avLst/>
          </a:prstGeom>
        </p:spPr>
      </p:pic>
      <p:pic>
        <p:nvPicPr>
          <p:cNvPr id="9" name="그림 8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BEAEA776-54A6-B580-032E-9143B5949B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49" t="32525" r="25284" b="12720"/>
          <a:stretch/>
        </p:blipFill>
        <p:spPr>
          <a:xfrm>
            <a:off x="8447143" y="2247900"/>
            <a:ext cx="7440557" cy="3581400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1B5DABB4-6943-DCE6-0243-633A3F6F6EF4}"/>
              </a:ext>
            </a:extLst>
          </p:cNvPr>
          <p:cNvSpPr txBox="1"/>
          <p:nvPr/>
        </p:nvSpPr>
        <p:spPr>
          <a:xfrm>
            <a:off x="8480314" y="5970188"/>
            <a:ext cx="8180443" cy="2813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86"/>
              </a:lnSpc>
            </a:pPr>
            <a:r>
              <a:rPr lang="en-US" sz="32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Fast PWM, </a:t>
            </a:r>
          </a:p>
          <a:p>
            <a:pPr algn="ctr">
              <a:lnSpc>
                <a:spcPts val="7686"/>
              </a:lnSpc>
            </a:pPr>
            <a:r>
              <a:rPr lang="ko-KR" altLang="en-US" sz="32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비교 매치 </a:t>
            </a:r>
            <a:r>
              <a:rPr lang="en-US" altLang="ko-KR" sz="32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bottom set (when fast </a:t>
            </a:r>
            <a:r>
              <a:rPr lang="en-US" altLang="ko-KR" sz="3200" b="1" dirty="0" err="1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pwm</a:t>
            </a:r>
            <a:r>
              <a:rPr lang="en-US" altLang="ko-KR" sz="32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),</a:t>
            </a:r>
          </a:p>
          <a:p>
            <a:pPr algn="ctr">
              <a:lnSpc>
                <a:spcPts val="7686"/>
              </a:lnSpc>
            </a:pPr>
            <a:r>
              <a:rPr lang="ko-KR" altLang="en-US" sz="3200" b="1" dirty="0" err="1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프리스케일러</a:t>
            </a:r>
            <a:r>
              <a:rPr lang="en-US" altLang="ko-KR" sz="32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 64</a:t>
            </a:r>
            <a:r>
              <a:rPr lang="ko-KR" altLang="en-US" sz="32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분주 </a:t>
            </a:r>
            <a:endParaRPr lang="en-US" sz="3200" b="1" dirty="0">
              <a:solidFill>
                <a:srgbClr val="2F1693"/>
              </a:solidFill>
              <a:latin typeface="경기천년제목 Bold"/>
              <a:ea typeface="경기천년제목 Bold"/>
              <a:cs typeface="경기천년제목 Bold"/>
              <a:sym typeface="경기천년제목 Bold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85D26C3-FE1B-0640-6FC1-9E881580EA34}"/>
              </a:ext>
            </a:extLst>
          </p:cNvPr>
          <p:cNvSpPr/>
          <p:nvPr/>
        </p:nvSpPr>
        <p:spPr>
          <a:xfrm>
            <a:off x="1142999" y="5461046"/>
            <a:ext cx="5943591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0F70208-C412-A425-FF3F-94844D0E8F6B}"/>
              </a:ext>
            </a:extLst>
          </p:cNvPr>
          <p:cNvSpPr/>
          <p:nvPr/>
        </p:nvSpPr>
        <p:spPr>
          <a:xfrm>
            <a:off x="1142998" y="8026354"/>
            <a:ext cx="6629401" cy="5461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2D6C24C-3CFB-8DC4-0418-624089084200}"/>
              </a:ext>
            </a:extLst>
          </p:cNvPr>
          <p:cNvSpPr/>
          <p:nvPr/>
        </p:nvSpPr>
        <p:spPr>
          <a:xfrm>
            <a:off x="8686800" y="4002581"/>
            <a:ext cx="5029200" cy="3767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8851040-43AF-5A34-DB79-365BBDA99939}"/>
              </a:ext>
            </a:extLst>
          </p:cNvPr>
          <p:cNvCxnSpPr/>
          <p:nvPr/>
        </p:nvCxnSpPr>
        <p:spPr>
          <a:xfrm>
            <a:off x="2237875" y="2095500"/>
            <a:ext cx="0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94C2D7-BCA4-35B0-045B-347DB89583C3}"/>
              </a:ext>
            </a:extLst>
          </p:cNvPr>
          <p:cNvCxnSpPr/>
          <p:nvPr/>
        </p:nvCxnSpPr>
        <p:spPr>
          <a:xfrm>
            <a:off x="4980213" y="2095500"/>
            <a:ext cx="0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0B8DD3B-63F5-8FA9-11C5-A3BB22010F74}"/>
              </a:ext>
            </a:extLst>
          </p:cNvPr>
          <p:cNvCxnSpPr/>
          <p:nvPr/>
        </p:nvCxnSpPr>
        <p:spPr>
          <a:xfrm>
            <a:off x="3151415" y="2095500"/>
            <a:ext cx="0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7A074FE-A5D9-444B-D05C-43C74DDB4FBB}"/>
              </a:ext>
            </a:extLst>
          </p:cNvPr>
          <p:cNvCxnSpPr/>
          <p:nvPr/>
        </p:nvCxnSpPr>
        <p:spPr>
          <a:xfrm>
            <a:off x="6858000" y="2095500"/>
            <a:ext cx="0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2D58268-EBAB-F268-D60F-3BF815FF5C4F}"/>
              </a:ext>
            </a:extLst>
          </p:cNvPr>
          <p:cNvCxnSpPr/>
          <p:nvPr/>
        </p:nvCxnSpPr>
        <p:spPr>
          <a:xfrm>
            <a:off x="7696200" y="2095500"/>
            <a:ext cx="0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435684-95B6-E6C7-5503-2C4FBC6E8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988921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624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6F532-419C-0F59-09F5-833ABE723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B9EEB740-9CDC-FD8D-0C01-82525BB1555D}"/>
              </a:ext>
            </a:extLst>
          </p:cNvPr>
          <p:cNvSpPr txBox="1"/>
          <p:nvPr/>
        </p:nvSpPr>
        <p:spPr>
          <a:xfrm>
            <a:off x="789043" y="347536"/>
            <a:ext cx="871156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3"/>
              </a:lnSpc>
            </a:pPr>
            <a:r>
              <a:rPr lang="en-US" altLang="ko-KR" sz="63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IV. RESULT / </a:t>
            </a:r>
            <a:r>
              <a:rPr lang="ko-KR" altLang="en-US" sz="63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고장탐구</a:t>
            </a:r>
            <a:endParaRPr lang="en-US" altLang="ko-KR" sz="6300" b="1" dirty="0">
              <a:solidFill>
                <a:srgbClr val="2F1693"/>
              </a:solidFill>
              <a:latin typeface="경기천년제목 Bold"/>
              <a:ea typeface="경기천년제목 Bold"/>
              <a:cs typeface="경기천년제목 Bold"/>
              <a:sym typeface="경기천년제목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EE39C-7F30-142A-11FC-1BE528245B5F}"/>
              </a:ext>
            </a:extLst>
          </p:cNvPr>
          <p:cNvSpPr txBox="1"/>
          <p:nvPr/>
        </p:nvSpPr>
        <p:spPr>
          <a:xfrm>
            <a:off x="789043" y="1245218"/>
            <a:ext cx="14222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동일한 </a:t>
            </a:r>
            <a:r>
              <a:rPr lang="en-US" altLang="ko-KR" sz="3200" dirty="0"/>
              <a:t>TCCR </a:t>
            </a:r>
            <a:r>
              <a:rPr lang="ko-KR" altLang="en-US" sz="3200" dirty="0"/>
              <a:t>설정 </a:t>
            </a:r>
            <a:r>
              <a:rPr lang="en-US" altLang="ko-KR" sz="3200" dirty="0"/>
              <a:t>but OCR0, OCR2</a:t>
            </a:r>
            <a:r>
              <a:rPr lang="ko-KR" altLang="en-US" sz="3200" dirty="0"/>
              <a:t> 같은 값이면 이론적으론 동일한 출력 전압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D9B506-4978-CCF4-2561-2E4F08E0DC5D}"/>
              </a:ext>
            </a:extLst>
          </p:cNvPr>
          <p:cNvSpPr txBox="1"/>
          <p:nvPr/>
        </p:nvSpPr>
        <p:spPr>
          <a:xfrm>
            <a:off x="688499" y="1790700"/>
            <a:ext cx="8163004" cy="586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- </a:t>
            </a:r>
            <a:r>
              <a:rPr lang="ko-KR" altLang="en-US" sz="2400" b="1" dirty="0"/>
              <a:t>실제 </a:t>
            </a:r>
            <a:r>
              <a:rPr lang="en-US" altLang="ko-KR" sz="2400" b="1" dirty="0"/>
              <a:t>DC</a:t>
            </a:r>
            <a:r>
              <a:rPr lang="ko-KR" altLang="en-US" sz="2400" b="1" dirty="0"/>
              <a:t>전압 측정 값 </a:t>
            </a:r>
            <a:r>
              <a:rPr lang="en-US" altLang="ko-KR" sz="2400" b="1" dirty="0"/>
              <a:t>(motor</a:t>
            </a:r>
            <a:r>
              <a:rPr lang="ko-KR" altLang="en-US" sz="2400" b="1" dirty="0"/>
              <a:t> 연결 없이</a:t>
            </a:r>
            <a:r>
              <a:rPr lang="en-US" altLang="ko-KR" sz="2400" b="1" dirty="0"/>
              <a:t>) OCR0 == OCR2 == 80</a:t>
            </a:r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id="{17B238BB-3503-5B2B-2E5B-D3227ABAA377}"/>
              </a:ext>
            </a:extLst>
          </p:cNvPr>
          <p:cNvSpPr txBox="1"/>
          <p:nvPr/>
        </p:nvSpPr>
        <p:spPr>
          <a:xfrm>
            <a:off x="6130707" y="2346785"/>
            <a:ext cx="2414995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1" lvl="1" algn="l"/>
            <a:r>
              <a:rPr lang="en-US" b="1" dirty="0">
                <a:solidFill>
                  <a:srgbClr val="2F1693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[B MOTOR</a:t>
            </a:r>
            <a:r>
              <a:rPr lang="en-US" altLang="ko-KR" b="1" dirty="0">
                <a:solidFill>
                  <a:srgbClr val="2F1693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]</a:t>
            </a:r>
            <a:endParaRPr lang="en-US" b="1" dirty="0">
              <a:solidFill>
                <a:srgbClr val="2F1693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pic>
        <p:nvPicPr>
          <p:cNvPr id="29" name="그림 28" descr="전자제품, 텍스트, 전자 공학, 전기 배선이(가) 표시된 사진&#10;&#10;자동 생성된 설명">
            <a:extLst>
              <a:ext uri="{FF2B5EF4-FFF2-40B4-BE49-F238E27FC236}">
                <a16:creationId xmlns:a16="http://schemas.microsoft.com/office/drawing/2014/main" id="{F74BCCFD-A263-5675-917E-388E01C72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042" y="2717354"/>
            <a:ext cx="4006358" cy="5216739"/>
          </a:xfrm>
          <a:prstGeom prst="rect">
            <a:avLst/>
          </a:prstGeom>
        </p:spPr>
      </p:pic>
      <p:pic>
        <p:nvPicPr>
          <p:cNvPr id="31" name="그림 30" descr="전자제품, 전자 공학, 전기 배선, 케이블이(가) 표시된 사진&#10;&#10;자동 생성된 설명">
            <a:extLst>
              <a:ext uri="{FF2B5EF4-FFF2-40B4-BE49-F238E27FC236}">
                <a16:creationId xmlns:a16="http://schemas.microsoft.com/office/drawing/2014/main" id="{F9227F9F-4A18-8769-480E-64910884EC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43" y="2717354"/>
            <a:ext cx="4006358" cy="5216738"/>
          </a:xfrm>
          <a:prstGeom prst="rect">
            <a:avLst/>
          </a:prstGeom>
        </p:spPr>
      </p:pic>
      <p:pic>
        <p:nvPicPr>
          <p:cNvPr id="11" name="그림 10" descr="전자제품, 전자 공학, 텍스트, 전기 배선이(가) 표시된 사진&#10;&#10;자동 생성된 설명">
            <a:extLst>
              <a:ext uri="{FF2B5EF4-FFF2-40B4-BE49-F238E27FC236}">
                <a16:creationId xmlns:a16="http://schemas.microsoft.com/office/drawing/2014/main" id="{76EB614D-35BD-6E80-4292-3C50EF18F0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353" y="2729474"/>
            <a:ext cx="4015006" cy="5210743"/>
          </a:xfrm>
          <a:prstGeom prst="rect">
            <a:avLst/>
          </a:prstGeom>
        </p:spPr>
      </p:pic>
      <p:pic>
        <p:nvPicPr>
          <p:cNvPr id="12" name="그림 11" descr="전자제품, 전자 공학, 전기 배선, 케이블이(가) 표시된 사진&#10;&#10;자동 생성된 설명">
            <a:extLst>
              <a:ext uri="{FF2B5EF4-FFF2-40B4-BE49-F238E27FC236}">
                <a16:creationId xmlns:a16="http://schemas.microsoft.com/office/drawing/2014/main" id="{CDE0E084-D0EB-1395-1A03-E461B03443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9351" y="2717354"/>
            <a:ext cx="4015006" cy="522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FB8E33-1977-08DB-EFD0-C308E2D46BCC}"/>
              </a:ext>
            </a:extLst>
          </p:cNvPr>
          <p:cNvSpPr txBox="1"/>
          <p:nvPr/>
        </p:nvSpPr>
        <p:spPr>
          <a:xfrm>
            <a:off x="9361353" y="1790700"/>
            <a:ext cx="7547451" cy="586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- </a:t>
            </a:r>
            <a:r>
              <a:rPr lang="ko-KR" altLang="en-US" sz="2400" b="1" dirty="0"/>
              <a:t>실제 </a:t>
            </a:r>
            <a:r>
              <a:rPr lang="en-US" altLang="ko-KR" sz="2400" b="1" dirty="0"/>
              <a:t>DC</a:t>
            </a:r>
            <a:r>
              <a:rPr lang="ko-KR" altLang="en-US" sz="2400" b="1" dirty="0"/>
              <a:t>전압 측정 값 </a:t>
            </a:r>
            <a:r>
              <a:rPr lang="en-US" altLang="ko-KR" sz="2400" b="1" dirty="0"/>
              <a:t>(motor</a:t>
            </a:r>
            <a:r>
              <a:rPr lang="ko-KR" altLang="en-US" sz="2400" b="1" dirty="0"/>
              <a:t> 연결</a:t>
            </a:r>
            <a:r>
              <a:rPr lang="en-US" altLang="ko-KR" sz="2400" b="1" dirty="0"/>
              <a:t>) OCR0 == OCR2 == 80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841A3C5-682A-DEE3-B01B-8225B7C926DD}"/>
              </a:ext>
            </a:extLst>
          </p:cNvPr>
          <p:cNvCxnSpPr>
            <a:cxnSpLocks/>
          </p:cNvCxnSpPr>
          <p:nvPr/>
        </p:nvCxnSpPr>
        <p:spPr>
          <a:xfrm>
            <a:off x="9144000" y="2019300"/>
            <a:ext cx="0" cy="5914792"/>
          </a:xfrm>
          <a:prstGeom prst="line">
            <a:avLst/>
          </a:prstGeom>
          <a:ln w="47625">
            <a:solidFill>
              <a:srgbClr val="2F169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13">
            <a:extLst>
              <a:ext uri="{FF2B5EF4-FFF2-40B4-BE49-F238E27FC236}">
                <a16:creationId xmlns:a16="http://schemas.microsoft.com/office/drawing/2014/main" id="{A157D659-0D9E-9D67-F0C0-F49BBAEC92F8}"/>
              </a:ext>
            </a:extLst>
          </p:cNvPr>
          <p:cNvSpPr txBox="1"/>
          <p:nvPr/>
        </p:nvSpPr>
        <p:spPr>
          <a:xfrm>
            <a:off x="1765357" y="2346784"/>
            <a:ext cx="2414995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1" lvl="1" algn="l"/>
            <a:r>
              <a:rPr lang="en-US" b="1" dirty="0">
                <a:solidFill>
                  <a:srgbClr val="2F1693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[A MOTOR</a:t>
            </a:r>
            <a:r>
              <a:rPr lang="en-US" altLang="ko-KR" b="1" dirty="0">
                <a:solidFill>
                  <a:srgbClr val="2F1693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]</a:t>
            </a:r>
            <a:endParaRPr lang="en-US" b="1" dirty="0">
              <a:solidFill>
                <a:srgbClr val="2F1693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DDEC8148-0FEE-C5C5-65FB-448783CB55C8}"/>
              </a:ext>
            </a:extLst>
          </p:cNvPr>
          <p:cNvSpPr txBox="1"/>
          <p:nvPr/>
        </p:nvSpPr>
        <p:spPr>
          <a:xfrm>
            <a:off x="14828750" y="2346784"/>
            <a:ext cx="2414995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1" lvl="1" algn="l"/>
            <a:r>
              <a:rPr lang="en-US" b="1" dirty="0">
                <a:solidFill>
                  <a:srgbClr val="2F1693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[B MOTOR</a:t>
            </a:r>
            <a:r>
              <a:rPr lang="en-US" altLang="ko-KR" b="1" dirty="0">
                <a:solidFill>
                  <a:srgbClr val="2F1693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]</a:t>
            </a:r>
            <a:endParaRPr lang="en-US" b="1" dirty="0">
              <a:solidFill>
                <a:srgbClr val="2F1693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26" name="TextBox 13">
            <a:extLst>
              <a:ext uri="{FF2B5EF4-FFF2-40B4-BE49-F238E27FC236}">
                <a16:creationId xmlns:a16="http://schemas.microsoft.com/office/drawing/2014/main" id="{4A92BDC4-72E8-1813-C8C5-4935EED4EF3D}"/>
              </a:ext>
            </a:extLst>
          </p:cNvPr>
          <p:cNvSpPr txBox="1"/>
          <p:nvPr/>
        </p:nvSpPr>
        <p:spPr>
          <a:xfrm>
            <a:off x="10463400" y="2346783"/>
            <a:ext cx="2414995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1" lvl="1" algn="l"/>
            <a:r>
              <a:rPr lang="en-US" b="1" dirty="0">
                <a:solidFill>
                  <a:srgbClr val="2F1693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[A MOTOR</a:t>
            </a:r>
            <a:r>
              <a:rPr lang="en-US" altLang="ko-KR" b="1" dirty="0">
                <a:solidFill>
                  <a:srgbClr val="2F1693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]</a:t>
            </a:r>
            <a:endParaRPr lang="en-US" b="1" dirty="0">
              <a:solidFill>
                <a:srgbClr val="2F1693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073985-0E91-27F4-5D38-0E6F15C57071}"/>
              </a:ext>
            </a:extLst>
          </p:cNvPr>
          <p:cNvSpPr txBox="1"/>
          <p:nvPr/>
        </p:nvSpPr>
        <p:spPr>
          <a:xfrm>
            <a:off x="812864" y="7902115"/>
            <a:ext cx="16840200" cy="2145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 dirty="0">
                <a:solidFill>
                  <a:srgbClr val="2F1693"/>
                </a:solidFill>
              </a:rPr>
              <a:t>결론</a:t>
            </a:r>
            <a:endParaRPr lang="en-US" altLang="ko-KR" sz="3600" b="1" dirty="0">
              <a:solidFill>
                <a:srgbClr val="2F1693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/>
              <a:t>문제점이라 생각한 </a:t>
            </a:r>
            <a:r>
              <a:rPr lang="en-US" altLang="ko-KR" sz="2800" dirty="0"/>
              <a:t>OC0</a:t>
            </a:r>
            <a:r>
              <a:rPr lang="ko-KR" altLang="en-US" sz="2800" dirty="0"/>
              <a:t>와 </a:t>
            </a:r>
            <a:r>
              <a:rPr lang="en-US" altLang="ko-KR" sz="2800" dirty="0"/>
              <a:t>OC2</a:t>
            </a:r>
            <a:r>
              <a:rPr lang="ko-KR" altLang="en-US" sz="2800" dirty="0"/>
              <a:t> 간의 간섭은 없었으며 </a:t>
            </a:r>
            <a:r>
              <a:rPr lang="en-US" altLang="ko-KR" sz="2800" dirty="0">
                <a:solidFill>
                  <a:srgbClr val="FF0000"/>
                </a:solidFill>
              </a:rPr>
              <a:t>DC</a:t>
            </a:r>
            <a:r>
              <a:rPr lang="ko-KR" altLang="en-US" sz="2800" dirty="0">
                <a:solidFill>
                  <a:srgbClr val="FF0000"/>
                </a:solidFill>
              </a:rPr>
              <a:t>모터의 내부 회로에 대한 문제라고 판단되며 </a:t>
            </a:r>
            <a:endParaRPr lang="en-US" altLang="ko-KR" sz="28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/>
              <a:t>이로 인해</a:t>
            </a:r>
            <a:r>
              <a:rPr lang="en-US" altLang="ko-KR" sz="2800" dirty="0"/>
              <a:t>,</a:t>
            </a:r>
            <a:r>
              <a:rPr lang="ko-KR" altLang="en-US" sz="2800" dirty="0"/>
              <a:t>  속도를 제어하지 못하여 해당 프로젝트를 기간 내에 수행하지 못하였음</a:t>
            </a:r>
            <a:r>
              <a:rPr lang="en-US" altLang="ko-KR" sz="2800" dirty="0"/>
              <a:t>.</a:t>
            </a:r>
            <a:r>
              <a:rPr lang="ko-KR" altLang="en-US" sz="2800" dirty="0"/>
              <a:t> </a:t>
            </a:r>
            <a:endParaRPr lang="en-US" altLang="ko-KR" sz="2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87C551-26A0-1AA6-202C-5E4DD1938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9921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403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6049A-14D4-E31A-EE6F-69192D002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D7F2C9A2-9F10-7830-8DAF-1D815E8E7449}"/>
              </a:ext>
            </a:extLst>
          </p:cNvPr>
          <p:cNvSpPr txBox="1"/>
          <p:nvPr/>
        </p:nvSpPr>
        <p:spPr>
          <a:xfrm>
            <a:off x="789043" y="347536"/>
            <a:ext cx="871156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3"/>
              </a:lnSpc>
            </a:pPr>
            <a:r>
              <a:rPr lang="en-US" sz="63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IV. RESULT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085B06-F68C-1A30-9A83-9040698521B0}"/>
              </a:ext>
            </a:extLst>
          </p:cNvPr>
          <p:cNvSpPr txBox="1"/>
          <p:nvPr/>
        </p:nvSpPr>
        <p:spPr>
          <a:xfrm>
            <a:off x="789043" y="1245218"/>
            <a:ext cx="1315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향후 계획 및 고찰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E5FD56-3805-16F7-4CF8-FA3DC1415FA7}"/>
              </a:ext>
            </a:extLst>
          </p:cNvPr>
          <p:cNvSpPr txBox="1"/>
          <p:nvPr/>
        </p:nvSpPr>
        <p:spPr>
          <a:xfrm>
            <a:off x="789043" y="7572120"/>
            <a:ext cx="15983863" cy="1843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 dirty="0"/>
              <a:t>이론과 실제는 변수가 존재하여 생각대로 작동 </a:t>
            </a:r>
            <a:r>
              <a:rPr lang="ko-KR" altLang="en-US" sz="4000" b="1" dirty="0" err="1"/>
              <a:t>안하는</a:t>
            </a:r>
            <a:r>
              <a:rPr lang="ko-KR" altLang="en-US" sz="4000" b="1" dirty="0"/>
              <a:t> 부분이 있어 여러</a:t>
            </a:r>
            <a:endParaRPr lang="en-US" altLang="ko-KR" sz="4000" b="1" dirty="0"/>
          </a:p>
          <a:p>
            <a:pPr>
              <a:lnSpc>
                <a:spcPct val="150000"/>
              </a:lnSpc>
            </a:pPr>
            <a:r>
              <a:rPr lang="ko-KR" altLang="en-US" sz="4000" b="1" dirty="0"/>
              <a:t>방면으로 설계 및 코드 구현 고려</a:t>
            </a:r>
            <a:endParaRPr lang="en-US" altLang="ko-KR" sz="4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0142E0-2ECD-8DF4-A794-229D436E7D8D}"/>
              </a:ext>
            </a:extLst>
          </p:cNvPr>
          <p:cNvSpPr txBox="1"/>
          <p:nvPr/>
        </p:nvSpPr>
        <p:spPr>
          <a:xfrm>
            <a:off x="727823" y="3060701"/>
            <a:ext cx="15862035" cy="2761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4000" b="1" dirty="0"/>
              <a:t>모터 교체 </a:t>
            </a:r>
            <a:r>
              <a:rPr lang="en-US" altLang="ko-KR" sz="4000" b="1" dirty="0"/>
              <a:t>(</a:t>
            </a:r>
            <a:r>
              <a:rPr lang="ko-KR" altLang="en-US" sz="4000" b="1" dirty="0"/>
              <a:t>단기</a:t>
            </a:r>
            <a:r>
              <a:rPr lang="en-US" altLang="ko-KR" sz="4000" b="1" dirty="0"/>
              <a:t>)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4000" b="1" dirty="0"/>
              <a:t>센서 값을 바로 읽어 </a:t>
            </a:r>
            <a:r>
              <a:rPr lang="en-US" altLang="ko-KR" sz="4000" b="1" dirty="0"/>
              <a:t>OCR0, 2 </a:t>
            </a:r>
            <a:r>
              <a:rPr lang="ko-KR" altLang="en-US" sz="4000" b="1" dirty="0"/>
              <a:t>속도로 보정하는 함수 구현 </a:t>
            </a:r>
            <a:r>
              <a:rPr lang="en-US" altLang="ko-KR" sz="4000" b="1" dirty="0"/>
              <a:t>(</a:t>
            </a:r>
            <a:r>
              <a:rPr lang="ko-KR" altLang="en-US" sz="4000" b="1" dirty="0" err="1"/>
              <a:t>중단기</a:t>
            </a:r>
            <a:r>
              <a:rPr lang="en-US" altLang="ko-KR" sz="4000" b="1" dirty="0"/>
              <a:t>)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4000" b="1" dirty="0"/>
              <a:t>카메라 모듈 및 블루투스로  속도 제어하여 주행 </a:t>
            </a:r>
            <a:r>
              <a:rPr lang="en-US" altLang="ko-KR" sz="4000" b="1" dirty="0"/>
              <a:t>(</a:t>
            </a:r>
            <a:r>
              <a:rPr lang="ko-KR" altLang="en-US" sz="4000" b="1" dirty="0"/>
              <a:t>장기</a:t>
            </a:r>
            <a:r>
              <a:rPr lang="en-US" altLang="ko-KR" sz="4000" b="1" dirty="0"/>
              <a:t>)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57062F86-ED60-B3C7-FAF9-6D729479D504}"/>
              </a:ext>
            </a:extLst>
          </p:cNvPr>
          <p:cNvSpPr txBox="1"/>
          <p:nvPr/>
        </p:nvSpPr>
        <p:spPr>
          <a:xfrm>
            <a:off x="381000" y="2019300"/>
            <a:ext cx="3810000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86"/>
              </a:lnSpc>
            </a:pPr>
            <a:r>
              <a:rPr lang="ko-KR" altLang="en-US" sz="66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향후 계획</a:t>
            </a:r>
            <a:endParaRPr lang="en-US" sz="6600" b="1" dirty="0">
              <a:solidFill>
                <a:srgbClr val="2F1693"/>
              </a:solidFill>
              <a:latin typeface="경기천년제목 Bold"/>
              <a:ea typeface="경기천년제목 Bold"/>
              <a:cs typeface="경기천년제목 Bold"/>
              <a:sym typeface="경기천년제목 Bold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4601422C-7888-7C3C-C688-41726198D4D8}"/>
              </a:ext>
            </a:extLst>
          </p:cNvPr>
          <p:cNvSpPr txBox="1"/>
          <p:nvPr/>
        </p:nvSpPr>
        <p:spPr>
          <a:xfrm>
            <a:off x="152400" y="6438900"/>
            <a:ext cx="2590800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86"/>
              </a:lnSpc>
            </a:pPr>
            <a:r>
              <a:rPr lang="ko-KR" altLang="en-US" sz="66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고찰</a:t>
            </a:r>
            <a:endParaRPr lang="en-US" sz="6600" b="1" dirty="0">
              <a:solidFill>
                <a:srgbClr val="2F1693"/>
              </a:solidFill>
              <a:latin typeface="경기천년제목 Bold"/>
              <a:ea typeface="경기천년제목 Bold"/>
              <a:cs typeface="경기천년제목 Bold"/>
              <a:sym typeface="경기천년제목 Bold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A3E80C-7E16-662B-3D61-FBC2F16D4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991098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522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24300" y="5143500"/>
            <a:ext cx="10439400" cy="1165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86"/>
              </a:lnSpc>
            </a:pPr>
            <a:r>
              <a:rPr lang="en-US" sz="138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V. Q &amp; 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64CF36-66D4-2107-57CF-FA5A8314EC75}"/>
              </a:ext>
            </a:extLst>
          </p:cNvPr>
          <p:cNvSpPr txBox="1"/>
          <p:nvPr/>
        </p:nvSpPr>
        <p:spPr>
          <a:xfrm>
            <a:off x="12496800" y="8801100"/>
            <a:ext cx="6105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Any Questions?</a:t>
            </a:r>
            <a:endParaRPr lang="ko-KR" altLang="en-US" sz="5400" dirty="0"/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8CABA448-A74A-2CC6-A261-D75F5F4D9BA3}"/>
              </a:ext>
            </a:extLst>
          </p:cNvPr>
          <p:cNvSpPr txBox="1"/>
          <p:nvPr/>
        </p:nvSpPr>
        <p:spPr>
          <a:xfrm>
            <a:off x="789043" y="347536"/>
            <a:ext cx="871156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3"/>
              </a:lnSpc>
            </a:pPr>
            <a:r>
              <a:rPr lang="en-US" sz="63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V. Q&amp;A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D02472-D259-36C5-05C7-DD0D5A0F9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9905546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02156" y="3802192"/>
            <a:ext cx="7883688" cy="2911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86"/>
              </a:lnSpc>
            </a:pPr>
            <a:r>
              <a:rPr lang="en-US" sz="11299">
                <a:solidFill>
                  <a:srgbClr val="2F1693"/>
                </a:solidFill>
                <a:latin typeface="TDTD와이즈굴림"/>
                <a:ea typeface="TDTD와이즈굴림"/>
                <a:cs typeface="TDTD와이즈굴림"/>
                <a:sym typeface="TDTD와이즈굴림"/>
              </a:rPr>
              <a:t>THANK YOU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12FA493-153B-811B-8159-D58E616B6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9921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25EE6-3A6D-F6F7-48CF-C3DE51697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8DD8E364-E121-7C70-3B78-DBB79B1CBC06}"/>
              </a:ext>
            </a:extLst>
          </p:cNvPr>
          <p:cNvSpPr txBox="1"/>
          <p:nvPr/>
        </p:nvSpPr>
        <p:spPr>
          <a:xfrm>
            <a:off x="4495800" y="4621081"/>
            <a:ext cx="9296400" cy="1044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514"/>
              </a:lnSpc>
            </a:pPr>
            <a:r>
              <a:rPr lang="en-US" altLang="ko-KR" sz="6499" dirty="0">
                <a:solidFill>
                  <a:srgbClr val="2F1693"/>
                </a:solidFill>
                <a:latin typeface="TDTD와이즈굴림"/>
                <a:ea typeface="TDTD와이즈굴림"/>
                <a:cs typeface="TDTD와이즈굴림"/>
                <a:sym typeface="TDTD와이즈굴림"/>
              </a:rPr>
              <a:t>I. </a:t>
            </a:r>
            <a:r>
              <a:rPr lang="ko-KR" altLang="en-US" sz="6499" dirty="0">
                <a:solidFill>
                  <a:srgbClr val="2F1693"/>
                </a:solidFill>
                <a:latin typeface="TDTD와이즈굴림"/>
                <a:ea typeface="TDTD와이즈굴림"/>
                <a:cs typeface="TDTD와이즈굴림"/>
                <a:sym typeface="TDTD와이즈굴림"/>
              </a:rPr>
              <a:t>개요 및 </a:t>
            </a:r>
            <a:r>
              <a:rPr lang="en-US" altLang="ko-KR" sz="6499" dirty="0">
                <a:solidFill>
                  <a:srgbClr val="2F1693"/>
                </a:solidFill>
                <a:latin typeface="TDTD와이즈굴림"/>
                <a:ea typeface="TDTD와이즈굴림"/>
                <a:cs typeface="TDTD와이즈굴림"/>
                <a:sym typeface="TDTD와이즈굴림"/>
              </a:rPr>
              <a:t>Motivation</a:t>
            </a:r>
            <a:endParaRPr lang="en-US" sz="6499" dirty="0">
              <a:solidFill>
                <a:srgbClr val="2F1693"/>
              </a:solidFill>
              <a:latin typeface="TDTD와이즈굴림"/>
              <a:ea typeface="TDTD와이즈굴림"/>
              <a:cs typeface="TDTD와이즈굴림"/>
              <a:sym typeface="TDTD와이즈굴림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6253219-0C82-5F2A-C77F-70E53B253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9921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520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789043" y="347536"/>
            <a:ext cx="871156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3"/>
              </a:lnSpc>
            </a:pPr>
            <a:r>
              <a:rPr lang="en-US" sz="63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I. </a:t>
            </a:r>
            <a:r>
              <a:rPr lang="en-US" sz="6300" b="1" dirty="0" err="1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개요</a:t>
            </a:r>
            <a:r>
              <a:rPr lang="en-US" sz="63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 </a:t>
            </a:r>
            <a:r>
              <a:rPr lang="ko-KR" altLang="en-US" sz="63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및 </a:t>
            </a:r>
            <a:r>
              <a:rPr lang="en-US" altLang="ko-KR" sz="63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Motivation</a:t>
            </a:r>
            <a:endParaRPr lang="en-US" sz="6300" b="1" dirty="0">
              <a:solidFill>
                <a:srgbClr val="2F1693"/>
              </a:solidFill>
              <a:latin typeface="경기천년제목 Bold"/>
              <a:ea typeface="경기천년제목 Bold"/>
              <a:cs typeface="경기천년제목 Bold"/>
              <a:sym typeface="경기천년제목 Bold"/>
            </a:endParaRPr>
          </a:p>
        </p:txBody>
      </p:sp>
      <p:pic>
        <p:nvPicPr>
          <p:cNvPr id="11" name="Picture 2" descr="심야 자율주행 택시">
            <a:extLst>
              <a:ext uri="{FF2B5EF4-FFF2-40B4-BE49-F238E27FC236}">
                <a16:creationId xmlns:a16="http://schemas.microsoft.com/office/drawing/2014/main" id="{3DEB54E4-918D-90E5-3AC9-8C7338645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201076"/>
            <a:ext cx="3475229" cy="1954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DB0DDDB-C7FD-C281-ECE8-3A5037B8C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829" y="2203050"/>
            <a:ext cx="4170275" cy="19548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3C9081-9432-8DB0-399B-A940D1B9B9CA}"/>
              </a:ext>
            </a:extLst>
          </p:cNvPr>
          <p:cNvSpPr txBox="1"/>
          <p:nvPr/>
        </p:nvSpPr>
        <p:spPr>
          <a:xfrm>
            <a:off x="9313807" y="2505988"/>
            <a:ext cx="8693046" cy="2228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/>
              <a:t>-</a:t>
            </a:r>
            <a:r>
              <a:rPr lang="ko-KR" altLang="en-US" sz="3200" dirty="0"/>
              <a:t>라이다</a:t>
            </a:r>
            <a:r>
              <a:rPr lang="en-US" altLang="ko-KR" sz="3200" dirty="0"/>
              <a:t> : LIDAR</a:t>
            </a:r>
            <a:r>
              <a:rPr lang="en-US" altLang="ko-KR" sz="1600" dirty="0"/>
              <a:t>(</a:t>
            </a:r>
            <a:r>
              <a:rPr lang="en-US" altLang="ko-KR" sz="1600" dirty="0" err="1"/>
              <a:t>LIght</a:t>
            </a:r>
            <a:r>
              <a:rPr lang="en-US" altLang="ko-KR" sz="1600" dirty="0"/>
              <a:t> Detection And Ranging / Laser Imaging, Detection, and Ranging)</a:t>
            </a:r>
            <a:endParaRPr lang="en-US" altLang="ko-KR" sz="3200" dirty="0"/>
          </a:p>
          <a:p>
            <a:pPr>
              <a:lnSpc>
                <a:spcPct val="150000"/>
              </a:lnSpc>
            </a:pPr>
            <a:r>
              <a:rPr lang="en-US" altLang="ko-KR" sz="3200" dirty="0"/>
              <a:t>-</a:t>
            </a:r>
            <a:r>
              <a:rPr lang="ko-KR" altLang="en-US" sz="3200" dirty="0"/>
              <a:t>레이더</a:t>
            </a:r>
            <a:r>
              <a:rPr lang="en-US" altLang="ko-KR" sz="3200" dirty="0"/>
              <a:t> : RADAR</a:t>
            </a:r>
            <a:r>
              <a:rPr lang="en-US" altLang="ko-KR" sz="1600" dirty="0"/>
              <a:t>(Radio Detection And Ranging)</a:t>
            </a:r>
            <a:endParaRPr lang="en-US" altLang="ko-KR" sz="3200" dirty="0"/>
          </a:p>
          <a:p>
            <a:pPr>
              <a:lnSpc>
                <a:spcPct val="150000"/>
              </a:lnSpc>
            </a:pPr>
            <a:r>
              <a:rPr lang="en-US" altLang="ko-KR" sz="3200" dirty="0"/>
              <a:t>-</a:t>
            </a:r>
            <a:r>
              <a:rPr lang="ko-KR" altLang="en-US" sz="3200" dirty="0"/>
              <a:t>카메라 </a:t>
            </a:r>
            <a:r>
              <a:rPr lang="en-US" altLang="ko-KR" sz="3200" dirty="0"/>
              <a:t>+ </a:t>
            </a:r>
            <a:r>
              <a:rPr lang="ko-KR" altLang="en-US" sz="3200" dirty="0"/>
              <a:t>인공지능 신경망</a:t>
            </a:r>
            <a:r>
              <a:rPr lang="en-US" altLang="ko-KR" sz="3200" dirty="0"/>
              <a:t>(</a:t>
            </a:r>
            <a:r>
              <a:rPr lang="ko-KR" altLang="en-US" sz="3200" dirty="0"/>
              <a:t>딥러닝</a:t>
            </a:r>
            <a:r>
              <a:rPr lang="en-US" altLang="ko-KR" sz="3200" dirty="0"/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C85F6C-D5AF-8D0B-ADB8-440B7F10DF27}"/>
              </a:ext>
            </a:extLst>
          </p:cNvPr>
          <p:cNvSpPr/>
          <p:nvPr/>
        </p:nvSpPr>
        <p:spPr>
          <a:xfrm>
            <a:off x="9247243" y="3982999"/>
            <a:ext cx="6602357" cy="80194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7DFEAF-7D04-D115-2209-749C169C44BE}"/>
              </a:ext>
            </a:extLst>
          </p:cNvPr>
          <p:cNvSpPr txBox="1"/>
          <p:nvPr/>
        </p:nvSpPr>
        <p:spPr>
          <a:xfrm>
            <a:off x="958667" y="4225323"/>
            <a:ext cx="3475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0" i="0" dirty="0">
                <a:solidFill>
                  <a:srgbClr val="000000"/>
                </a:solidFill>
                <a:effectLst/>
                <a:latin typeface="+mj-lt"/>
              </a:rPr>
              <a:t>심야 자율주행 택시</a:t>
            </a:r>
            <a:endParaRPr lang="en-US" altLang="ko-KR" sz="1600" b="0" i="0" dirty="0">
              <a:solidFill>
                <a:srgbClr val="888888"/>
              </a:solidFill>
              <a:effectLst/>
              <a:latin typeface="+mj-lt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D1A5CA-CE4C-C060-8C61-697AA9D4E3D4}"/>
              </a:ext>
            </a:extLst>
          </p:cNvPr>
          <p:cNvSpPr/>
          <p:nvPr/>
        </p:nvSpPr>
        <p:spPr>
          <a:xfrm>
            <a:off x="9144000" y="1943100"/>
            <a:ext cx="8354957" cy="801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>
                <a:solidFill>
                  <a:schemeClr val="tx1"/>
                </a:solidFill>
              </a:rPr>
              <a:t>ADAS Sensor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193D1E-7E60-B9F7-4159-31A97FC7606D}"/>
              </a:ext>
            </a:extLst>
          </p:cNvPr>
          <p:cNvSpPr txBox="1"/>
          <p:nvPr/>
        </p:nvSpPr>
        <p:spPr>
          <a:xfrm>
            <a:off x="5217555" y="4255135"/>
            <a:ext cx="2857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i="0" dirty="0">
                <a:solidFill>
                  <a:srgbClr val="000000"/>
                </a:solidFill>
                <a:effectLst/>
                <a:latin typeface="+mj-lt"/>
              </a:rPr>
              <a:t>WE,ROBOT</a:t>
            </a:r>
            <a:endParaRPr lang="en-US" altLang="ko-KR" sz="1600" b="0" i="0" dirty="0">
              <a:solidFill>
                <a:srgbClr val="888888"/>
              </a:solidFill>
              <a:effectLst/>
              <a:latin typeface="+mj-lt"/>
            </a:endParaRPr>
          </a:p>
        </p:txBody>
      </p:sp>
      <p:pic>
        <p:nvPicPr>
          <p:cNvPr id="1026" name="Picture 2" descr="자율주행 레벨별 차이? 쉽게 정리 | EVPOST">
            <a:extLst>
              <a:ext uri="{FF2B5EF4-FFF2-40B4-BE49-F238E27FC236}">
                <a16:creationId xmlns:a16="http://schemas.microsoft.com/office/drawing/2014/main" id="{D322AAE9-CBF7-7780-EEB5-BE42DBB69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813" y="4823248"/>
            <a:ext cx="7645504" cy="445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E8238E7-E009-7098-AA53-A44696ED3300}"/>
              </a:ext>
            </a:extLst>
          </p:cNvPr>
          <p:cNvSpPr txBox="1"/>
          <p:nvPr/>
        </p:nvSpPr>
        <p:spPr>
          <a:xfrm>
            <a:off x="958667" y="9283125"/>
            <a:ext cx="3507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0" i="0" dirty="0">
                <a:solidFill>
                  <a:srgbClr val="000000"/>
                </a:solidFill>
                <a:effectLst/>
                <a:latin typeface="+mj-lt"/>
              </a:rPr>
              <a:t>자율주행 기술 단계별 분류</a:t>
            </a:r>
            <a:endParaRPr lang="en-US" altLang="ko-KR" sz="1600" b="0" i="0" dirty="0">
              <a:solidFill>
                <a:srgbClr val="888888"/>
              </a:solidFill>
              <a:effectLst/>
              <a:latin typeface="+mj-lt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9BA0110C-C10B-05C7-E8F3-5461ABF3EB42}"/>
              </a:ext>
            </a:extLst>
          </p:cNvPr>
          <p:cNvSpPr txBox="1"/>
          <p:nvPr/>
        </p:nvSpPr>
        <p:spPr>
          <a:xfrm>
            <a:off x="9407209" y="7356976"/>
            <a:ext cx="8506241" cy="8345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 dirty="0">
                <a:solidFill>
                  <a:srgbClr val="2F1693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흰색 차선을 따라가는 </a:t>
            </a:r>
            <a:r>
              <a:rPr lang="en-US" altLang="ko-KR" sz="4000" b="1" dirty="0">
                <a:solidFill>
                  <a:srgbClr val="2F1693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MINI CAR (</a:t>
            </a:r>
            <a:r>
              <a:rPr lang="ko-KR" altLang="en-US" sz="4000" b="1" dirty="0" err="1">
                <a:solidFill>
                  <a:srgbClr val="2F1693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구동체</a:t>
            </a:r>
            <a:r>
              <a:rPr lang="en-US" altLang="ko-KR" sz="4000" b="1" dirty="0">
                <a:solidFill>
                  <a:srgbClr val="2F1693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)</a:t>
            </a:r>
            <a:endParaRPr lang="en-US" sz="4000" b="1" dirty="0">
              <a:solidFill>
                <a:srgbClr val="2F1693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32009BFE-D112-DC24-A190-8EB28796B703}"/>
              </a:ext>
            </a:extLst>
          </p:cNvPr>
          <p:cNvSpPr/>
          <p:nvPr/>
        </p:nvSpPr>
        <p:spPr>
          <a:xfrm>
            <a:off x="12451815" y="5475716"/>
            <a:ext cx="2376228" cy="124276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아이디어 착안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3BA85E-E6A5-A090-1ADE-79947C3953E4}"/>
              </a:ext>
            </a:extLst>
          </p:cNvPr>
          <p:cNvSpPr txBox="1"/>
          <p:nvPr/>
        </p:nvSpPr>
        <p:spPr>
          <a:xfrm>
            <a:off x="13971705" y="9621679"/>
            <a:ext cx="4316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dirty="0">
                <a:solidFill>
                  <a:srgbClr val="888888"/>
                </a:solidFill>
                <a:effectLst/>
                <a:latin typeface="+mj-lt"/>
              </a:rPr>
              <a:t>[</a:t>
            </a:r>
            <a:r>
              <a:rPr lang="ko-KR" altLang="en-US" dirty="0">
                <a:solidFill>
                  <a:srgbClr val="888888"/>
                </a:solidFill>
                <a:latin typeface="+mj-lt"/>
              </a:rPr>
              <a:t>출처</a:t>
            </a:r>
            <a:r>
              <a:rPr lang="en-US" altLang="ko-KR" dirty="0">
                <a:solidFill>
                  <a:srgbClr val="888888"/>
                </a:solidFill>
                <a:latin typeface="+mj-lt"/>
              </a:rPr>
              <a:t>(</a:t>
            </a:r>
            <a:r>
              <a:rPr lang="ko-KR" altLang="en-US" dirty="0">
                <a:solidFill>
                  <a:srgbClr val="888888"/>
                </a:solidFill>
                <a:latin typeface="+mj-lt"/>
              </a:rPr>
              <a:t>좌측부터</a:t>
            </a:r>
            <a:r>
              <a:rPr lang="en-US" altLang="ko-KR" dirty="0">
                <a:solidFill>
                  <a:srgbClr val="888888"/>
                </a:solidFill>
                <a:latin typeface="+mj-lt"/>
              </a:rPr>
              <a:t>)</a:t>
            </a:r>
            <a:r>
              <a:rPr lang="ko-KR" altLang="en-US" dirty="0">
                <a:solidFill>
                  <a:srgbClr val="888888"/>
                </a:solidFill>
                <a:latin typeface="+mj-lt"/>
              </a:rPr>
              <a:t> </a:t>
            </a:r>
            <a:r>
              <a:rPr lang="en-US" altLang="ko-KR" dirty="0">
                <a:solidFill>
                  <a:srgbClr val="888888"/>
                </a:solidFill>
                <a:latin typeface="+mj-lt"/>
              </a:rPr>
              <a:t>: </a:t>
            </a:r>
            <a:r>
              <a:rPr lang="ko-KR" altLang="en-US" dirty="0">
                <a:solidFill>
                  <a:srgbClr val="888888"/>
                </a:solidFill>
                <a:latin typeface="+mj-lt"/>
              </a:rPr>
              <a:t>서울시</a:t>
            </a:r>
            <a:r>
              <a:rPr lang="en-US" altLang="ko-KR" dirty="0">
                <a:solidFill>
                  <a:srgbClr val="888888"/>
                </a:solidFill>
                <a:latin typeface="+mj-lt"/>
              </a:rPr>
              <a:t>, </a:t>
            </a:r>
            <a:r>
              <a:rPr lang="ko-KR" altLang="en-US" dirty="0">
                <a:solidFill>
                  <a:srgbClr val="888888"/>
                </a:solidFill>
                <a:latin typeface="+mj-lt"/>
              </a:rPr>
              <a:t>테슬라</a:t>
            </a:r>
            <a:r>
              <a:rPr lang="en-US" altLang="ko-KR" dirty="0">
                <a:solidFill>
                  <a:srgbClr val="888888"/>
                </a:solidFill>
                <a:latin typeface="+mj-lt"/>
              </a:rPr>
              <a:t>, EVPOST</a:t>
            </a:r>
            <a:r>
              <a:rPr lang="en-US" altLang="ko-KR" sz="1800" b="0" i="0" dirty="0">
                <a:solidFill>
                  <a:srgbClr val="888888"/>
                </a:solidFill>
                <a:effectLst/>
                <a:latin typeface="+mj-lt"/>
              </a:rPr>
              <a:t>]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79B9C3-5A7D-8416-C496-1975BA335D85}"/>
              </a:ext>
            </a:extLst>
          </p:cNvPr>
          <p:cNvSpPr txBox="1"/>
          <p:nvPr/>
        </p:nvSpPr>
        <p:spPr>
          <a:xfrm>
            <a:off x="789043" y="1245218"/>
            <a:ext cx="1315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자율주행자동차 </a:t>
            </a:r>
            <a:r>
              <a:rPr lang="en-US" altLang="ko-KR" sz="3200" dirty="0"/>
              <a:t>ADAS </a:t>
            </a:r>
            <a:r>
              <a:rPr lang="ko-KR" altLang="en-US" sz="3200" dirty="0"/>
              <a:t>기능 기반 아이디어 착안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71AABE7-592F-A45A-AF4E-4BD1AE3C1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29853" y="987481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EA45C-265C-0868-3A8E-D97CBF171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C193D757-B1A5-E465-A407-2B6A099F62F1}"/>
              </a:ext>
            </a:extLst>
          </p:cNvPr>
          <p:cNvSpPr txBox="1"/>
          <p:nvPr/>
        </p:nvSpPr>
        <p:spPr>
          <a:xfrm>
            <a:off x="5600700" y="4621081"/>
            <a:ext cx="7086600" cy="1044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514"/>
              </a:lnSpc>
            </a:pPr>
            <a:r>
              <a:rPr lang="en-US" altLang="ko-KR" sz="6499" dirty="0">
                <a:solidFill>
                  <a:srgbClr val="2F1693"/>
                </a:solidFill>
                <a:latin typeface="TDTD와이즈굴림"/>
                <a:ea typeface="TDTD와이즈굴림"/>
                <a:cs typeface="TDTD와이즈굴림"/>
                <a:sym typeface="TDTD와이즈굴림"/>
              </a:rPr>
              <a:t>II. HARDWARE</a:t>
            </a:r>
            <a:endParaRPr lang="en-US" sz="6499" dirty="0">
              <a:solidFill>
                <a:srgbClr val="2F1693"/>
              </a:solidFill>
              <a:latin typeface="TDTD와이즈굴림"/>
              <a:ea typeface="TDTD와이즈굴림"/>
              <a:cs typeface="TDTD와이즈굴림"/>
              <a:sym typeface="TDTD와이즈굴림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46CEFC-4E78-1EE7-E423-981AD5866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9921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803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789043" y="347536"/>
            <a:ext cx="871156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3"/>
              </a:lnSpc>
            </a:pPr>
            <a:r>
              <a:rPr lang="en-US" sz="6300" b="1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II. HARDWARE</a:t>
            </a:r>
            <a:endParaRPr lang="en-US" sz="6300" b="1" dirty="0">
              <a:solidFill>
                <a:srgbClr val="2F1693"/>
              </a:solidFill>
              <a:latin typeface="경기천년제목 Bold"/>
              <a:ea typeface="경기천년제목 Bold"/>
              <a:cs typeface="경기천년제목 Bold"/>
              <a:sym typeface="경기천년제목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C89C8-305C-D18D-944C-D7E60B4D89AF}"/>
              </a:ext>
            </a:extLst>
          </p:cNvPr>
          <p:cNvSpPr txBox="1"/>
          <p:nvPr/>
        </p:nvSpPr>
        <p:spPr>
          <a:xfrm>
            <a:off x="789043" y="1245218"/>
            <a:ext cx="1315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Atmega128, Motor Driver, Motor (2~4ea), Wheel, </a:t>
            </a:r>
            <a:r>
              <a:rPr lang="en-US" altLang="ko-KR" sz="3200" dirty="0"/>
              <a:t>Infrared Sensor</a:t>
            </a:r>
            <a:endParaRPr lang="ko-KR" altLang="en-US" sz="3200" b="1" dirty="0"/>
          </a:p>
        </p:txBody>
      </p:sp>
      <p:pic>
        <p:nvPicPr>
          <p:cNvPr id="19" name="Picture 2" descr="ATmega128">
            <a:extLst>
              <a:ext uri="{FF2B5EF4-FFF2-40B4-BE49-F238E27FC236}">
                <a16:creationId xmlns:a16="http://schemas.microsoft.com/office/drawing/2014/main" id="{84450D2B-16ED-D9AC-8AE0-046D13FBE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7199" y="4106182"/>
            <a:ext cx="4248104" cy="3169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65mm Yellow Wheel – Makerlab Electronics">
            <a:extLst>
              <a:ext uri="{FF2B5EF4-FFF2-40B4-BE49-F238E27FC236}">
                <a16:creationId xmlns:a16="http://schemas.microsoft.com/office/drawing/2014/main" id="{D8C031AD-E793-1770-B52A-AA9580A6E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519593" y="3704330"/>
            <a:ext cx="4248103" cy="397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L298N 모터 드라이버">
            <a:extLst>
              <a:ext uri="{FF2B5EF4-FFF2-40B4-BE49-F238E27FC236}">
                <a16:creationId xmlns:a16="http://schemas.microsoft.com/office/drawing/2014/main" id="{610B8146-B35C-F271-998E-A834E78D7C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" r="3353"/>
          <a:stretch/>
        </p:blipFill>
        <p:spPr bwMode="auto">
          <a:xfrm>
            <a:off x="4664823" y="3443416"/>
            <a:ext cx="4248104" cy="444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 descr="전자제품, 플러그이(가) 표시된 사진&#10;&#10;자동 생성된 설명">
            <a:extLst>
              <a:ext uri="{FF2B5EF4-FFF2-40B4-BE49-F238E27FC236}">
                <a16:creationId xmlns:a16="http://schemas.microsoft.com/office/drawing/2014/main" id="{4AE43155-F5BF-1290-BC41-D2320F1069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696496" y="3704330"/>
            <a:ext cx="4248104" cy="424810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38AF0B8-3BA4-EEA2-6C80-8260B4421859}"/>
              </a:ext>
            </a:extLst>
          </p:cNvPr>
          <p:cNvSpPr txBox="1"/>
          <p:nvPr/>
        </p:nvSpPr>
        <p:spPr>
          <a:xfrm>
            <a:off x="13251147" y="9524894"/>
            <a:ext cx="5042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dirty="0">
                <a:solidFill>
                  <a:srgbClr val="888888"/>
                </a:solidFill>
                <a:effectLst/>
                <a:latin typeface="+mj-lt"/>
              </a:rPr>
              <a:t>[</a:t>
            </a:r>
            <a:r>
              <a:rPr lang="ko-KR" altLang="en-US" dirty="0">
                <a:solidFill>
                  <a:srgbClr val="888888"/>
                </a:solidFill>
                <a:latin typeface="+mj-lt"/>
              </a:rPr>
              <a:t>출처</a:t>
            </a:r>
            <a:r>
              <a:rPr lang="en-US" altLang="ko-KR" dirty="0">
                <a:solidFill>
                  <a:srgbClr val="888888"/>
                </a:solidFill>
                <a:latin typeface="+mj-lt"/>
              </a:rPr>
              <a:t>(</a:t>
            </a:r>
            <a:r>
              <a:rPr lang="ko-KR" altLang="en-US" dirty="0">
                <a:solidFill>
                  <a:srgbClr val="888888"/>
                </a:solidFill>
                <a:latin typeface="+mj-lt"/>
              </a:rPr>
              <a:t>좌측부터</a:t>
            </a:r>
            <a:r>
              <a:rPr lang="en-US" altLang="ko-KR" dirty="0">
                <a:solidFill>
                  <a:srgbClr val="888888"/>
                </a:solidFill>
                <a:latin typeface="+mj-lt"/>
              </a:rPr>
              <a:t>)</a:t>
            </a:r>
            <a:r>
              <a:rPr lang="ko-KR" altLang="en-US" dirty="0">
                <a:solidFill>
                  <a:srgbClr val="888888"/>
                </a:solidFill>
                <a:latin typeface="+mj-lt"/>
              </a:rPr>
              <a:t> </a:t>
            </a:r>
            <a:r>
              <a:rPr lang="en-US" altLang="ko-KR" dirty="0">
                <a:solidFill>
                  <a:srgbClr val="888888"/>
                </a:solidFill>
                <a:latin typeface="+mj-lt"/>
              </a:rPr>
              <a:t>:</a:t>
            </a:r>
            <a:r>
              <a:rPr lang="en-US" altLang="ko-KR" dirty="0" err="1">
                <a:solidFill>
                  <a:srgbClr val="888888"/>
                </a:solidFill>
                <a:latin typeface="+mj-lt"/>
              </a:rPr>
              <a:t>velog,bing</a:t>
            </a:r>
            <a:r>
              <a:rPr lang="en-US" altLang="ko-KR" dirty="0">
                <a:solidFill>
                  <a:srgbClr val="888888"/>
                </a:solidFill>
                <a:latin typeface="+mj-lt"/>
              </a:rPr>
              <a:t>, AliExpress , </a:t>
            </a:r>
            <a:r>
              <a:rPr lang="en-US" altLang="ko-KR" dirty="0" err="1">
                <a:solidFill>
                  <a:srgbClr val="888888"/>
                </a:solidFill>
                <a:latin typeface="+mj-lt"/>
              </a:rPr>
              <a:t>makerlab</a:t>
            </a:r>
            <a:r>
              <a:rPr lang="en-US" altLang="ko-KR" sz="1800" b="0" i="0" dirty="0">
                <a:solidFill>
                  <a:srgbClr val="888888"/>
                </a:solidFill>
                <a:effectLst/>
                <a:latin typeface="+mj-lt"/>
              </a:rPr>
              <a:t>]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F2011C-53D9-70FD-3F34-A7B56B28A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13586" y="98670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622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789043" y="347536"/>
            <a:ext cx="871156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3"/>
              </a:lnSpc>
            </a:pPr>
            <a:r>
              <a:rPr lang="en-US" sz="63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II. HARDWARE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C89C8-305C-D18D-944C-D7E60B4D89AF}"/>
              </a:ext>
            </a:extLst>
          </p:cNvPr>
          <p:cNvSpPr txBox="1"/>
          <p:nvPr/>
        </p:nvSpPr>
        <p:spPr>
          <a:xfrm>
            <a:off x="789043" y="1245218"/>
            <a:ext cx="1315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Atmega128, Motor Driver, Motor (2~4ea), Wheel, </a:t>
            </a:r>
            <a:r>
              <a:rPr lang="en-US" altLang="ko-KR" sz="3200" b="1" dirty="0"/>
              <a:t>Infrared Sensor</a:t>
            </a:r>
            <a:endParaRPr lang="ko-KR" alt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76C674-C6D9-A7F0-BABF-67E623B8BB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83" t="25143" r="32222" b="20626"/>
          <a:stretch/>
        </p:blipFill>
        <p:spPr bwMode="auto">
          <a:xfrm>
            <a:off x="1371600" y="3510712"/>
            <a:ext cx="4022448" cy="581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13">
            <a:extLst>
              <a:ext uri="{FF2B5EF4-FFF2-40B4-BE49-F238E27FC236}">
                <a16:creationId xmlns:a16="http://schemas.microsoft.com/office/drawing/2014/main" id="{2C715185-A8D2-1E1E-E267-8EEA33B67967}"/>
              </a:ext>
            </a:extLst>
          </p:cNvPr>
          <p:cNvSpPr txBox="1"/>
          <p:nvPr/>
        </p:nvSpPr>
        <p:spPr>
          <a:xfrm>
            <a:off x="397152" y="1733295"/>
            <a:ext cx="5953092" cy="916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1" lvl="1" algn="l">
              <a:lnSpc>
                <a:spcPts val="8208"/>
              </a:lnSpc>
            </a:pPr>
            <a:r>
              <a:rPr lang="ko-KR" altLang="en-US" sz="3200" b="1" dirty="0">
                <a:solidFill>
                  <a:srgbClr val="2F1693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적외선 센서</a:t>
            </a:r>
            <a:r>
              <a:rPr lang="en-US" altLang="ko-KR" sz="3200" b="1" dirty="0">
                <a:solidFill>
                  <a:srgbClr val="2F1693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(Infrared Sensor)</a:t>
            </a:r>
            <a:endParaRPr lang="en-US" sz="3200" b="1" dirty="0">
              <a:solidFill>
                <a:srgbClr val="2F1693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DF9DF5-648A-A593-3962-4A836F9D958A}"/>
              </a:ext>
            </a:extLst>
          </p:cNvPr>
          <p:cNvSpPr txBox="1"/>
          <p:nvPr/>
        </p:nvSpPr>
        <p:spPr>
          <a:xfrm>
            <a:off x="7010400" y="8136361"/>
            <a:ext cx="10744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활용 기능</a:t>
            </a:r>
            <a:endParaRPr lang="en-US" altLang="ko-KR" sz="3200" b="1" dirty="0"/>
          </a:p>
          <a:p>
            <a:r>
              <a:rPr lang="ko-KR" altLang="en-US" sz="2800" dirty="0"/>
              <a:t>적외선 빛 방출 후 물체의 빛 반사 강도에 따라 감지하여 전기신호로 변환 후 모터 동작</a:t>
            </a:r>
            <a:endParaRPr lang="en-US" altLang="ko-KR" sz="28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E123239-61A4-3818-83B1-B1BF0D810B85}"/>
              </a:ext>
            </a:extLst>
          </p:cNvPr>
          <p:cNvSpPr/>
          <p:nvPr/>
        </p:nvSpPr>
        <p:spPr>
          <a:xfrm>
            <a:off x="1449251" y="3120536"/>
            <a:ext cx="796556" cy="7965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2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661C871-F015-5AF0-66C4-678BB01EF2D1}"/>
              </a:ext>
            </a:extLst>
          </p:cNvPr>
          <p:cNvSpPr/>
          <p:nvPr/>
        </p:nvSpPr>
        <p:spPr>
          <a:xfrm>
            <a:off x="3421385" y="3113135"/>
            <a:ext cx="796556" cy="7965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1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62BC1A-0D72-6C1C-CF01-CFFB5D7A49DB}"/>
              </a:ext>
            </a:extLst>
          </p:cNvPr>
          <p:cNvSpPr txBox="1"/>
          <p:nvPr/>
        </p:nvSpPr>
        <p:spPr>
          <a:xfrm>
            <a:off x="15630548" y="9582911"/>
            <a:ext cx="4248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dirty="0">
                <a:solidFill>
                  <a:srgbClr val="888888"/>
                </a:solidFill>
                <a:effectLst/>
                <a:latin typeface="+mj-lt"/>
              </a:rPr>
              <a:t>[</a:t>
            </a:r>
            <a:r>
              <a:rPr lang="ko-KR" altLang="en-US" dirty="0">
                <a:solidFill>
                  <a:srgbClr val="888888"/>
                </a:solidFill>
                <a:latin typeface="+mj-lt"/>
              </a:rPr>
              <a:t>출처</a:t>
            </a:r>
            <a:r>
              <a:rPr lang="en-US" altLang="ko-KR" dirty="0">
                <a:solidFill>
                  <a:srgbClr val="888888"/>
                </a:solidFill>
                <a:latin typeface="+mj-lt"/>
              </a:rPr>
              <a:t>(</a:t>
            </a:r>
            <a:r>
              <a:rPr lang="ko-KR" altLang="en-US" dirty="0">
                <a:solidFill>
                  <a:srgbClr val="888888"/>
                </a:solidFill>
                <a:latin typeface="+mj-lt"/>
              </a:rPr>
              <a:t>좌측부터</a:t>
            </a:r>
            <a:r>
              <a:rPr lang="en-US" altLang="ko-KR" dirty="0">
                <a:solidFill>
                  <a:srgbClr val="888888"/>
                </a:solidFill>
                <a:latin typeface="+mj-lt"/>
              </a:rPr>
              <a:t>)</a:t>
            </a:r>
            <a:r>
              <a:rPr lang="ko-KR" altLang="en-US" dirty="0">
                <a:solidFill>
                  <a:srgbClr val="888888"/>
                </a:solidFill>
                <a:latin typeface="+mj-lt"/>
              </a:rPr>
              <a:t> </a:t>
            </a:r>
            <a:r>
              <a:rPr lang="en-US" altLang="ko-KR" dirty="0">
                <a:solidFill>
                  <a:srgbClr val="888888"/>
                </a:solidFill>
                <a:latin typeface="+mj-lt"/>
              </a:rPr>
              <a:t>:11</a:t>
            </a:r>
            <a:r>
              <a:rPr lang="ko-KR" altLang="en-US" dirty="0">
                <a:solidFill>
                  <a:srgbClr val="888888"/>
                </a:solidFill>
                <a:latin typeface="+mj-lt"/>
              </a:rPr>
              <a:t>번가</a:t>
            </a:r>
            <a:r>
              <a:rPr lang="en-US" altLang="ko-KR" sz="1800" b="0" i="0" dirty="0">
                <a:solidFill>
                  <a:srgbClr val="888888"/>
                </a:solidFill>
                <a:effectLst/>
                <a:latin typeface="+mj-lt"/>
              </a:rPr>
              <a:t>]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D19AF2-022C-5D46-26D8-C4D3E86B475D}"/>
              </a:ext>
            </a:extLst>
          </p:cNvPr>
          <p:cNvSpPr txBox="1"/>
          <p:nvPr/>
        </p:nvSpPr>
        <p:spPr>
          <a:xfrm>
            <a:off x="7010400" y="2718112"/>
            <a:ext cx="9129422" cy="4813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 dirty="0"/>
              <a:t>적외선 센서 구성 및 기능 및 작동원리</a:t>
            </a:r>
            <a:endParaRPr lang="en-US" altLang="ko-KR" sz="4000" b="1" dirty="0"/>
          </a:p>
          <a:p>
            <a:pPr>
              <a:lnSpc>
                <a:spcPct val="150000"/>
              </a:lnSpc>
            </a:pPr>
            <a:r>
              <a:rPr lang="en-US" altLang="ko-KR" sz="3600" b="1" dirty="0"/>
              <a:t> 1. </a:t>
            </a:r>
            <a:r>
              <a:rPr lang="ko-KR" altLang="en-US" sz="3600" b="1" dirty="0" err="1"/>
              <a:t>발광부</a:t>
            </a:r>
            <a:endParaRPr lang="en-US" altLang="ko-KR" sz="3600" b="1" dirty="0"/>
          </a:p>
          <a:p>
            <a:pPr>
              <a:lnSpc>
                <a:spcPct val="150000"/>
              </a:lnSpc>
            </a:pPr>
            <a:r>
              <a:rPr lang="en-US" altLang="ko-KR" sz="3200" dirty="0"/>
              <a:t>    - </a:t>
            </a:r>
            <a:r>
              <a:rPr lang="ko-KR" altLang="en-US" sz="3200" dirty="0"/>
              <a:t>적외선 </a:t>
            </a:r>
            <a:r>
              <a:rPr lang="en-US" altLang="ko-KR" sz="3200" dirty="0"/>
              <a:t>LED</a:t>
            </a:r>
            <a:r>
              <a:rPr lang="ko-KR" altLang="en-US" sz="3200" dirty="0"/>
              <a:t>에서 적외선 방출</a:t>
            </a:r>
            <a:endParaRPr lang="en-US" altLang="ko-KR" sz="3600" dirty="0"/>
          </a:p>
          <a:p>
            <a:pPr>
              <a:lnSpc>
                <a:spcPct val="150000"/>
              </a:lnSpc>
            </a:pPr>
            <a:r>
              <a:rPr lang="en-US" altLang="ko-KR" sz="3600" b="1" dirty="0"/>
              <a:t> 2. </a:t>
            </a:r>
            <a:r>
              <a:rPr lang="ko-KR" altLang="en-US" sz="3600" b="1" dirty="0" err="1"/>
              <a:t>수광부</a:t>
            </a:r>
            <a:r>
              <a:rPr lang="en-US" altLang="ko-KR" sz="3600" b="1" dirty="0"/>
              <a:t>(Photo Diode)</a:t>
            </a:r>
          </a:p>
          <a:p>
            <a:pPr>
              <a:lnSpc>
                <a:spcPct val="150000"/>
              </a:lnSpc>
            </a:pPr>
            <a:r>
              <a:rPr lang="en-US" altLang="ko-KR" sz="3200" dirty="0"/>
              <a:t>    - </a:t>
            </a:r>
            <a:r>
              <a:rPr lang="ko-KR" altLang="en-US" sz="3200" dirty="0">
                <a:solidFill>
                  <a:srgbClr val="FF0000"/>
                </a:solidFill>
              </a:rPr>
              <a:t>외부</a:t>
            </a:r>
            <a:r>
              <a:rPr lang="ko-KR" altLang="en-US" sz="3200" dirty="0"/>
              <a:t> </a:t>
            </a:r>
            <a:r>
              <a:rPr lang="ko-KR" altLang="en-US" sz="3200" dirty="0">
                <a:solidFill>
                  <a:srgbClr val="FF0000"/>
                </a:solidFill>
              </a:rPr>
              <a:t>적외선 감지</a:t>
            </a:r>
            <a:endParaRPr lang="en-US" altLang="ko-KR" sz="32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/>
              <a:t>    - </a:t>
            </a:r>
            <a:r>
              <a:rPr lang="ko-KR" altLang="en-US" sz="3200" dirty="0"/>
              <a:t>감지 강도에 따라 크기가 다른 </a:t>
            </a:r>
            <a:r>
              <a:rPr lang="ko-KR" altLang="en-US" sz="3200" dirty="0">
                <a:solidFill>
                  <a:srgbClr val="FF0000"/>
                </a:solidFill>
              </a:rPr>
              <a:t>전기신호로 변환</a:t>
            </a:r>
            <a:endParaRPr lang="en-US" altLang="ko-KR" sz="3200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9DEE05-74F5-7E77-973C-B78314751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9921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916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48AF1-13D6-BDA2-96E9-747F43207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37F5183A-F1DE-856B-CA6A-2A0A4058FFCD}"/>
              </a:ext>
            </a:extLst>
          </p:cNvPr>
          <p:cNvSpPr txBox="1"/>
          <p:nvPr/>
        </p:nvSpPr>
        <p:spPr>
          <a:xfrm>
            <a:off x="5600700" y="4621081"/>
            <a:ext cx="7086600" cy="1044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514"/>
              </a:lnSpc>
            </a:pPr>
            <a:r>
              <a:rPr lang="en-US" altLang="ko-KR" sz="6499" dirty="0">
                <a:solidFill>
                  <a:srgbClr val="2F1693"/>
                </a:solidFill>
                <a:latin typeface="TDTD와이즈굴림"/>
                <a:ea typeface="TDTD와이즈굴림"/>
                <a:cs typeface="TDTD와이즈굴림"/>
                <a:sym typeface="TDTD와이즈굴림"/>
              </a:rPr>
              <a:t>III. SOFTWARE</a:t>
            </a:r>
            <a:endParaRPr lang="en-US" sz="6499" dirty="0">
              <a:solidFill>
                <a:srgbClr val="2F1693"/>
              </a:solidFill>
              <a:latin typeface="TDTD와이즈굴림"/>
              <a:ea typeface="TDTD와이즈굴림"/>
              <a:cs typeface="TDTD와이즈굴림"/>
              <a:sym typeface="TDTD와이즈굴림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94984F-6281-118B-56DB-DD6C3608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989466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94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789043" y="347536"/>
            <a:ext cx="871156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3"/>
              </a:lnSpc>
            </a:pPr>
            <a:r>
              <a:rPr lang="en-US" sz="63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III. SOFTWARE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C89C8-305C-D18D-944C-D7E60B4D89AF}"/>
              </a:ext>
            </a:extLst>
          </p:cNvPr>
          <p:cNvSpPr txBox="1"/>
          <p:nvPr/>
        </p:nvSpPr>
        <p:spPr>
          <a:xfrm>
            <a:off x="789043" y="1245218"/>
            <a:ext cx="1315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예상 작동 </a:t>
            </a:r>
            <a:r>
              <a:rPr lang="en-US" altLang="ko-KR" sz="3200" dirty="0"/>
              <a:t>Flow Chart</a:t>
            </a:r>
            <a:endParaRPr lang="ko-KR" altLang="en-US" sz="3200" dirty="0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:a16="http://schemas.microsoft.com/office/drawing/2014/main" id="{BA0BFD97-3DC0-49E2-FF54-FB1DA3CB16C7}"/>
              </a:ext>
            </a:extLst>
          </p:cNvPr>
          <p:cNvSpPr/>
          <p:nvPr/>
        </p:nvSpPr>
        <p:spPr>
          <a:xfrm>
            <a:off x="1813525" y="2622721"/>
            <a:ext cx="2621350" cy="72863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Start</a:t>
            </a:r>
            <a:endParaRPr lang="ko-KR" altLang="en-US" b="1" dirty="0"/>
          </a:p>
        </p:txBody>
      </p:sp>
      <p:sp>
        <p:nvSpPr>
          <p:cNvPr id="11" name="순서도: 수행의 시작/종료 10">
            <a:extLst>
              <a:ext uri="{FF2B5EF4-FFF2-40B4-BE49-F238E27FC236}">
                <a16:creationId xmlns:a16="http://schemas.microsoft.com/office/drawing/2014/main" id="{388B898E-61EA-43A0-C55A-9F9160D8A93F}"/>
              </a:ext>
            </a:extLst>
          </p:cNvPr>
          <p:cNvSpPr/>
          <p:nvPr/>
        </p:nvSpPr>
        <p:spPr>
          <a:xfrm>
            <a:off x="5170227" y="4079998"/>
            <a:ext cx="2621350" cy="72863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End</a:t>
            </a:r>
            <a:endParaRPr lang="ko-KR" altLang="en-US" b="1" dirty="0"/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A100EB72-5F47-ECE9-E4C5-E5D3C91899FF}"/>
              </a:ext>
            </a:extLst>
          </p:cNvPr>
          <p:cNvSpPr/>
          <p:nvPr/>
        </p:nvSpPr>
        <p:spPr>
          <a:xfrm>
            <a:off x="2033175" y="6855775"/>
            <a:ext cx="2207450" cy="1197050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Value X is zero?</a:t>
            </a:r>
            <a:endParaRPr lang="ko-KR" altLang="en-US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22EB38F-5361-FC43-D0C7-0E66050B03AE}"/>
              </a:ext>
            </a:extLst>
          </p:cNvPr>
          <p:cNvSpPr/>
          <p:nvPr/>
        </p:nvSpPr>
        <p:spPr>
          <a:xfrm>
            <a:off x="5021405" y="6003294"/>
            <a:ext cx="2345416" cy="10426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Motor doesn’t work and Light </a:t>
            </a:r>
            <a:r>
              <a:rPr lang="en-US" altLang="ko-KR" b="1" dirty="0" err="1"/>
              <a:t>Dect</a:t>
            </a:r>
            <a:endParaRPr lang="ko-KR" altLang="en-US" b="1" dirty="0"/>
          </a:p>
        </p:txBody>
      </p:sp>
      <p:sp>
        <p:nvSpPr>
          <p:cNvPr id="18" name="순서도: 종속 처리 17">
            <a:extLst>
              <a:ext uri="{FF2B5EF4-FFF2-40B4-BE49-F238E27FC236}">
                <a16:creationId xmlns:a16="http://schemas.microsoft.com/office/drawing/2014/main" id="{44CF55BB-18FF-D860-374B-982C66360026}"/>
              </a:ext>
            </a:extLst>
          </p:cNvPr>
          <p:cNvSpPr/>
          <p:nvPr/>
        </p:nvSpPr>
        <p:spPr>
          <a:xfrm>
            <a:off x="1962961" y="8557209"/>
            <a:ext cx="2345416" cy="1059698"/>
          </a:xfrm>
          <a:prstGeom prst="flowChartPredefined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Work Motor with Value X()</a:t>
            </a:r>
            <a:endParaRPr lang="ko-KR" altLang="en-US" b="1" dirty="0"/>
          </a:p>
        </p:txBody>
      </p:sp>
      <p:sp>
        <p:nvSpPr>
          <p:cNvPr id="19" name="순서도: 데이터 18">
            <a:extLst>
              <a:ext uri="{FF2B5EF4-FFF2-40B4-BE49-F238E27FC236}">
                <a16:creationId xmlns:a16="http://schemas.microsoft.com/office/drawing/2014/main" id="{C1B741B9-9FF4-60CE-36CC-0D120B48A126}"/>
              </a:ext>
            </a:extLst>
          </p:cNvPr>
          <p:cNvSpPr/>
          <p:nvPr/>
        </p:nvSpPr>
        <p:spPr>
          <a:xfrm>
            <a:off x="1866467" y="5534527"/>
            <a:ext cx="2345416" cy="829564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READ Light </a:t>
            </a:r>
            <a:r>
              <a:rPr lang="en-US" altLang="ko-KR" b="1" dirty="0" err="1"/>
              <a:t>Dect</a:t>
            </a:r>
            <a:r>
              <a:rPr lang="en-US" altLang="ko-KR" b="1" dirty="0"/>
              <a:t> Value X</a:t>
            </a:r>
            <a:endParaRPr lang="ko-KR" altLang="en-US" b="1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AC84BFD-D465-76FF-38D2-45547E9DCAAD}"/>
              </a:ext>
            </a:extLst>
          </p:cNvPr>
          <p:cNvGrpSpPr/>
          <p:nvPr/>
        </p:nvGrpSpPr>
        <p:grpSpPr>
          <a:xfrm>
            <a:off x="2020475" y="3845793"/>
            <a:ext cx="2207450" cy="1398365"/>
            <a:chOff x="1935450" y="3845793"/>
            <a:chExt cx="2207450" cy="1398365"/>
          </a:xfrm>
        </p:grpSpPr>
        <p:sp>
          <p:nvSpPr>
            <p:cNvPr id="14" name="다이아몬드 13">
              <a:extLst>
                <a:ext uri="{FF2B5EF4-FFF2-40B4-BE49-F238E27FC236}">
                  <a16:creationId xmlns:a16="http://schemas.microsoft.com/office/drawing/2014/main" id="{11CCC7B2-9EAA-05D9-2E55-2D8BBCB8A292}"/>
                </a:ext>
              </a:extLst>
            </p:cNvPr>
            <p:cNvSpPr/>
            <p:nvPr/>
          </p:nvSpPr>
          <p:spPr>
            <a:xfrm>
              <a:off x="1935450" y="3845793"/>
              <a:ext cx="2207450" cy="1197050"/>
            </a:xfrm>
            <a:prstGeom prst="diamon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98A0B3-0FF4-468E-0291-316A26059611}"/>
                </a:ext>
              </a:extLst>
            </p:cNvPr>
            <p:cNvSpPr txBox="1"/>
            <p:nvPr/>
          </p:nvSpPr>
          <p:spPr>
            <a:xfrm>
              <a:off x="2039820" y="4136162"/>
              <a:ext cx="199870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Does DC voltage or current supply to item?</a:t>
              </a:r>
              <a:endParaRPr lang="ko-KR" altLang="en-US" sz="1600" b="1" dirty="0">
                <a:solidFill>
                  <a:schemeClr val="bg1"/>
                </a:solidFill>
              </a:endParaRPr>
            </a:p>
            <a:p>
              <a:endParaRPr lang="ko-KR" altLang="en-US" sz="1600" dirty="0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5031961-0B96-0BCD-0239-0DDC93A85F9A}"/>
              </a:ext>
            </a:extLst>
          </p:cNvPr>
          <p:cNvCxnSpPr>
            <a:cxnSpLocks/>
            <a:stCxn id="10" idx="2"/>
            <a:endCxn id="14" idx="0"/>
          </p:cNvCxnSpPr>
          <p:nvPr/>
        </p:nvCxnSpPr>
        <p:spPr>
          <a:xfrm>
            <a:off x="3124200" y="3351360"/>
            <a:ext cx="0" cy="494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D1FA351-A4A3-9FB3-D278-CBAC6AA75AA2}"/>
              </a:ext>
            </a:extLst>
          </p:cNvPr>
          <p:cNvCxnSpPr>
            <a:cxnSpLocks/>
          </p:cNvCxnSpPr>
          <p:nvPr/>
        </p:nvCxnSpPr>
        <p:spPr>
          <a:xfrm>
            <a:off x="3124199" y="5058833"/>
            <a:ext cx="0" cy="494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52F71A8-823E-FA12-57FB-2E8BE921982C}"/>
              </a:ext>
            </a:extLst>
          </p:cNvPr>
          <p:cNvCxnSpPr>
            <a:cxnSpLocks/>
          </p:cNvCxnSpPr>
          <p:nvPr/>
        </p:nvCxnSpPr>
        <p:spPr>
          <a:xfrm>
            <a:off x="3136900" y="6364091"/>
            <a:ext cx="0" cy="494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E7A7634-147C-28FE-8D63-6024EC1A11C8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>
          <a:xfrm flipH="1">
            <a:off x="3135669" y="8052825"/>
            <a:ext cx="1231" cy="504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134819C3-C9CB-60C1-C568-BCFC72B0CE11}"/>
              </a:ext>
            </a:extLst>
          </p:cNvPr>
          <p:cNvCxnSpPr>
            <a:cxnSpLocks/>
            <a:stCxn id="12" idx="3"/>
            <a:endCxn id="16" idx="2"/>
          </p:cNvCxnSpPr>
          <p:nvPr/>
        </p:nvCxnSpPr>
        <p:spPr>
          <a:xfrm flipV="1">
            <a:off x="4240625" y="7045942"/>
            <a:ext cx="1953488" cy="4083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7A291B41-344D-F0B6-4247-6CF571A9F9D1}"/>
              </a:ext>
            </a:extLst>
          </p:cNvPr>
          <p:cNvCxnSpPr>
            <a:cxnSpLocks/>
            <a:stCxn id="16" idx="0"/>
            <a:endCxn id="21" idx="2"/>
          </p:cNvCxnSpPr>
          <p:nvPr/>
        </p:nvCxnSpPr>
        <p:spPr>
          <a:xfrm rot="16200000" flipV="1">
            <a:off x="4279589" y="4088769"/>
            <a:ext cx="759136" cy="3069913"/>
          </a:xfrm>
          <a:prstGeom prst="bentConnector3">
            <a:avLst>
              <a:gd name="adj1" fmla="val 1001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329DC6B-99CF-4097-A427-7C925F44F9EE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4227925" y="4444318"/>
            <a:ext cx="9423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CD464B1-36E8-A47E-22EB-A72B204EE528}"/>
              </a:ext>
            </a:extLst>
          </p:cNvPr>
          <p:cNvSpPr txBox="1"/>
          <p:nvPr/>
        </p:nvSpPr>
        <p:spPr>
          <a:xfrm>
            <a:off x="2452248" y="4798407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yes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56E4935-EAD5-43C7-8E34-936DEBB9891B}"/>
              </a:ext>
            </a:extLst>
          </p:cNvPr>
          <p:cNvSpPr txBox="1"/>
          <p:nvPr/>
        </p:nvSpPr>
        <p:spPr>
          <a:xfrm>
            <a:off x="4189262" y="397204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06DBFFA-230F-E9CC-B0C5-23E32AAEAFE9}"/>
              </a:ext>
            </a:extLst>
          </p:cNvPr>
          <p:cNvSpPr txBox="1"/>
          <p:nvPr/>
        </p:nvSpPr>
        <p:spPr>
          <a:xfrm>
            <a:off x="3995012" y="7000226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yes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D474AD1-F46E-4715-E848-F225D077C1DA}"/>
              </a:ext>
            </a:extLst>
          </p:cNvPr>
          <p:cNvSpPr txBox="1"/>
          <p:nvPr/>
        </p:nvSpPr>
        <p:spPr>
          <a:xfrm>
            <a:off x="2473334" y="783274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no</a:t>
            </a:r>
            <a:endParaRPr lang="ko-KR" altLang="en-US" dirty="0"/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6A8D51EC-393B-111E-0AE5-DAB6F1BAAD38}"/>
              </a:ext>
            </a:extLst>
          </p:cNvPr>
          <p:cNvCxnSpPr>
            <a:cxnSpLocks/>
            <a:stCxn id="18" idx="1"/>
            <a:endCxn id="21" idx="2"/>
          </p:cNvCxnSpPr>
          <p:nvPr/>
        </p:nvCxnSpPr>
        <p:spPr>
          <a:xfrm rot="10800000" flipH="1">
            <a:off x="1962960" y="5244158"/>
            <a:ext cx="1161239" cy="3842900"/>
          </a:xfrm>
          <a:prstGeom prst="bentConnector4">
            <a:avLst>
              <a:gd name="adj1" fmla="val -19686"/>
              <a:gd name="adj2" fmla="val 1001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2002BBB-E28F-E359-7384-C2A326F46D42}"/>
              </a:ext>
            </a:extLst>
          </p:cNvPr>
          <p:cNvSpPr txBox="1"/>
          <p:nvPr/>
        </p:nvSpPr>
        <p:spPr>
          <a:xfrm>
            <a:off x="8733879" y="2343597"/>
            <a:ext cx="8363956" cy="4628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 dirty="0"/>
              <a:t>순서도 설명</a:t>
            </a:r>
            <a:endParaRPr lang="en-US" altLang="ko-KR" sz="4000" b="1" dirty="0"/>
          </a:p>
          <a:p>
            <a:pPr>
              <a:lnSpc>
                <a:spcPct val="150000"/>
              </a:lnSpc>
            </a:pPr>
            <a:r>
              <a:rPr lang="en-US" altLang="ko-KR" sz="3200" dirty="0"/>
              <a:t>1. </a:t>
            </a:r>
            <a:r>
              <a:rPr lang="ko-KR" altLang="en-US" sz="3200" dirty="0"/>
              <a:t>전원 연결 여부 판단</a:t>
            </a:r>
            <a:endParaRPr lang="en-US" altLang="ko-KR" sz="3200" dirty="0"/>
          </a:p>
          <a:p>
            <a:pPr>
              <a:lnSpc>
                <a:spcPct val="150000"/>
              </a:lnSpc>
            </a:pPr>
            <a:r>
              <a:rPr lang="en-US" altLang="ko-KR" sz="3200" dirty="0"/>
              <a:t>2. Photo Diode </a:t>
            </a:r>
            <a:r>
              <a:rPr lang="ko-KR" altLang="en-US" sz="3200" dirty="0"/>
              <a:t>빛 감지 양</a:t>
            </a:r>
            <a:r>
              <a:rPr lang="en-US" altLang="ko-KR" sz="3200" dirty="0"/>
              <a:t> </a:t>
            </a:r>
            <a:r>
              <a:rPr lang="ko-KR" altLang="en-US" sz="3200" dirty="0"/>
              <a:t>읽음</a:t>
            </a:r>
            <a:endParaRPr lang="en-US" altLang="ko-KR" sz="3200" dirty="0"/>
          </a:p>
          <a:p>
            <a:pPr>
              <a:lnSpc>
                <a:spcPct val="150000"/>
              </a:lnSpc>
            </a:pPr>
            <a:r>
              <a:rPr lang="en-US" altLang="ko-KR" sz="3200" dirty="0"/>
              <a:t>3. </a:t>
            </a:r>
            <a:r>
              <a:rPr lang="ko-KR" altLang="en-US" sz="3200" dirty="0"/>
              <a:t>감지 양이 </a:t>
            </a:r>
            <a:r>
              <a:rPr lang="en-US" altLang="ko-KR" sz="3200" dirty="0"/>
              <a:t>0</a:t>
            </a:r>
            <a:r>
              <a:rPr lang="ko-KR" altLang="en-US" sz="3200" dirty="0"/>
              <a:t>이면 다시 읽음</a:t>
            </a:r>
            <a:endParaRPr lang="en-US" altLang="ko-KR" sz="3200" dirty="0"/>
          </a:p>
          <a:p>
            <a:pPr>
              <a:lnSpc>
                <a:spcPct val="150000"/>
              </a:lnSpc>
            </a:pPr>
            <a:r>
              <a:rPr lang="en-US" altLang="ko-KR" sz="3200" dirty="0"/>
              <a:t>4. </a:t>
            </a:r>
            <a:r>
              <a:rPr lang="ko-KR" altLang="en-US" sz="3200" dirty="0"/>
              <a:t>감지 양 존재하면 </a:t>
            </a:r>
            <a:r>
              <a:rPr lang="en-US" altLang="ko-KR" sz="3200" dirty="0"/>
              <a:t>Motor </a:t>
            </a:r>
            <a:r>
              <a:rPr lang="ko-KR" altLang="en-US" sz="3200" dirty="0"/>
              <a:t>구동하는 함수 호출</a:t>
            </a:r>
            <a:endParaRPr lang="en-US" altLang="ko-KR" sz="3200" dirty="0"/>
          </a:p>
          <a:p>
            <a:pPr>
              <a:lnSpc>
                <a:spcPct val="150000"/>
              </a:lnSpc>
            </a:pPr>
            <a:r>
              <a:rPr lang="en-US" altLang="ko-KR" sz="3200" dirty="0"/>
              <a:t>5. </a:t>
            </a:r>
            <a:r>
              <a:rPr lang="ko-KR" altLang="en-US" sz="3200" dirty="0"/>
              <a:t>호출 끝나고 계속 반복</a:t>
            </a:r>
            <a:endParaRPr lang="en-US" altLang="ko-KR" sz="32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F1191AD-5658-ED23-81C3-BA14C559C7C7}"/>
              </a:ext>
            </a:extLst>
          </p:cNvPr>
          <p:cNvSpPr txBox="1"/>
          <p:nvPr/>
        </p:nvSpPr>
        <p:spPr>
          <a:xfrm>
            <a:off x="8733878" y="7574220"/>
            <a:ext cx="955412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작동</a:t>
            </a:r>
            <a:endParaRPr lang="en-US" altLang="ko-KR" sz="3200" b="1" dirty="0"/>
          </a:p>
          <a:p>
            <a:r>
              <a:rPr lang="ko-KR" altLang="en-US" sz="2800" dirty="0"/>
              <a:t>위의 순서도에 따라 흰색 차선에 발광부를 통해 빛을 조사 후 반사되는 빛을 </a:t>
            </a:r>
            <a:r>
              <a:rPr lang="en-US" altLang="ko-KR" sz="2800" dirty="0"/>
              <a:t>Photo diode</a:t>
            </a:r>
            <a:r>
              <a:rPr lang="ko-KR" altLang="en-US" sz="2800" dirty="0"/>
              <a:t>를 통해 감지한 빛의 양에 따라 모터를 제어하여 최종적으로</a:t>
            </a:r>
            <a:r>
              <a:rPr lang="en-US" altLang="ko-KR" sz="2800" dirty="0"/>
              <a:t>,</a:t>
            </a:r>
            <a:r>
              <a:rPr lang="ko-KR" altLang="en-US" sz="2800" dirty="0"/>
              <a:t> 흰색 차선을 따라가게 하는 </a:t>
            </a:r>
            <a:r>
              <a:rPr lang="en-US" altLang="ko-KR" sz="2800" b="1" dirty="0"/>
              <a:t>MINI CAR(</a:t>
            </a:r>
            <a:r>
              <a:rPr lang="ko-KR" altLang="en-US" sz="2800" b="1" dirty="0" err="1"/>
              <a:t>구동체</a:t>
            </a:r>
            <a:r>
              <a:rPr lang="en-US" altLang="ko-KR" sz="2800" b="1" dirty="0"/>
              <a:t>) </a:t>
            </a:r>
            <a:r>
              <a:rPr lang="ko-KR" altLang="en-US" sz="2800" b="1" dirty="0"/>
              <a:t>개발</a:t>
            </a:r>
            <a:endParaRPr lang="en-US" altLang="ko-KR" sz="2800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DCDEE6D-82F7-512B-19AA-E173ADBAE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989466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923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1264</TotalTime>
  <Words>1816</Words>
  <Application>Microsoft Office PowerPoint</Application>
  <PresentationFormat>사용자 지정</PresentationFormat>
  <Paragraphs>288</Paragraphs>
  <Slides>25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4" baseType="lpstr">
      <vt:lpstr>Consolas</vt:lpstr>
      <vt:lpstr>TDTD와이즈굴림</vt:lpstr>
      <vt:lpstr>Calibri</vt:lpstr>
      <vt:lpstr>Arial</vt:lpstr>
      <vt:lpstr>맑은 고딕</vt:lpstr>
      <vt:lpstr>Nanum Square</vt:lpstr>
      <vt:lpstr>Nanum Square Bold</vt:lpstr>
      <vt:lpstr>경기천년제목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원 김</cp:lastModifiedBy>
  <cp:revision>187</cp:revision>
  <dcterms:created xsi:type="dcterms:W3CDTF">2006-08-16T00:00:00Z</dcterms:created>
  <dcterms:modified xsi:type="dcterms:W3CDTF">2024-12-01T06:07:51Z</dcterms:modified>
  <dc:identifier>DAGTPQFuld8</dc:identifier>
</cp:coreProperties>
</file>